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80" r:id="rId4"/>
    <p:sldId id="303" r:id="rId5"/>
    <p:sldId id="328" r:id="rId6"/>
    <p:sldId id="344" r:id="rId7"/>
    <p:sldId id="348" r:id="rId8"/>
    <p:sldId id="349" r:id="rId9"/>
    <p:sldId id="350" r:id="rId10"/>
    <p:sldId id="354" r:id="rId11"/>
    <p:sldId id="352" r:id="rId12"/>
    <p:sldId id="353" r:id="rId13"/>
    <p:sldId id="345" r:id="rId14"/>
    <p:sldId id="320" r:id="rId15"/>
    <p:sldId id="355" r:id="rId16"/>
    <p:sldId id="339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/>
    <p:restoredTop sz="80645" autoAdjust="0"/>
  </p:normalViewPr>
  <p:slideViewPr>
    <p:cSldViewPr snapToGrid="0" snapToObjects="1">
      <p:cViewPr varScale="1">
        <p:scale>
          <a:sx n="85" d="100"/>
          <a:sy n="85" d="100"/>
        </p:scale>
        <p:origin x="39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jones4\Desktop\EAB%20Metr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CBP!$B$2</c:f>
              <c:strCache>
                <c:ptCount val="1"/>
                <c:pt idx="0">
                  <c:v>Sept. 30, 2017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CBP!$A$3:$A$5</c:f>
              <c:strCache>
                <c:ptCount val="3"/>
                <c:pt idx="0">
                  <c:v>Total Cancer-Relevant Funding</c:v>
                </c:pt>
                <c:pt idx="1">
                  <c:v>Peer Reviewed Cancer Relevant Funding</c:v>
                </c:pt>
                <c:pt idx="2">
                  <c:v>NCI Funding</c:v>
                </c:pt>
              </c:strCache>
            </c:strRef>
          </c:cat>
          <c:val>
            <c:numRef>
              <c:f>CBP!$B$3:$B$5</c:f>
              <c:numCache>
                <c:formatCode>0.0</c:formatCode>
                <c:ptCount val="3"/>
                <c:pt idx="0">
                  <c:v>6.1</c:v>
                </c:pt>
                <c:pt idx="1">
                  <c:v>5.8</c:v>
                </c:pt>
                <c:pt idx="2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A-4557-9E77-9FC4AF78DD98}"/>
            </c:ext>
          </c:extLst>
        </c:ser>
        <c:ser>
          <c:idx val="1"/>
          <c:order val="1"/>
          <c:tx>
            <c:strRef>
              <c:f>CBP!$C$2</c:f>
              <c:strCache>
                <c:ptCount val="1"/>
                <c:pt idx="0">
                  <c:v>March 31, 2020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cat>
            <c:strRef>
              <c:f>CBP!$A$3:$A$5</c:f>
              <c:strCache>
                <c:ptCount val="3"/>
                <c:pt idx="0">
                  <c:v>Total Cancer-Relevant Funding</c:v>
                </c:pt>
                <c:pt idx="1">
                  <c:v>Peer Reviewed Cancer Relevant Funding</c:v>
                </c:pt>
                <c:pt idx="2">
                  <c:v>NCI Funding</c:v>
                </c:pt>
              </c:strCache>
            </c:strRef>
          </c:cat>
          <c:val>
            <c:numRef>
              <c:f>CBP!$C$3:$C$5</c:f>
              <c:numCache>
                <c:formatCode>0.0</c:formatCode>
                <c:ptCount val="3"/>
                <c:pt idx="0">
                  <c:v>7.4</c:v>
                </c:pt>
                <c:pt idx="1">
                  <c:v>7</c:v>
                </c:pt>
                <c:pt idx="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4A-4557-9E77-9FC4AF78D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599752"/>
        <c:axId val="505600080"/>
      </c:barChart>
      <c:catAx>
        <c:axId val="50559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05600080"/>
        <c:crosses val="autoZero"/>
        <c:auto val="1"/>
        <c:lblAlgn val="ctr"/>
        <c:lblOffset val="100"/>
        <c:noMultiLvlLbl val="0"/>
      </c:catAx>
      <c:valAx>
        <c:axId val="50560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599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CEC04-FE20-4E1B-B980-14916C15F7C7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96B89-A308-48A4-B604-CCE29D6C2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4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B89-A308-48A4-B604-CCE29D6C2D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73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B89-A308-48A4-B604-CCE29D6C2D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74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2working groups focused on each of our specific aims.  These groups are designed to cover the breadth of modern cancer discovery research.   Each week one member of a working group presents a 30 minute overview of an aspect of their research program, and invites a second researcher to give a related presentation to explore possible interactions.  </a:t>
            </a:r>
          </a:p>
          <a:p>
            <a:endParaRPr lang="en-US" sz="1400" dirty="0"/>
          </a:p>
          <a:p>
            <a:r>
              <a:rPr lang="en-US" sz="1400" dirty="0"/>
              <a:t>For example, in a recent meeting </a:t>
            </a:r>
          </a:p>
          <a:p>
            <a:r>
              <a:rPr lang="en-US" sz="1400" dirty="0"/>
              <a:t>Dr. Richard </a:t>
            </a:r>
            <a:r>
              <a:rPr lang="en-US" sz="1400" dirty="0" err="1"/>
              <a:t>Kriwacki</a:t>
            </a:r>
            <a:r>
              <a:rPr lang="en-US" sz="1400" dirty="0"/>
              <a:t>, a structural biologist,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B89-A308-48A4-B604-CCE29D6C2D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25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B89-A308-48A4-B604-CCE29D6C2D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8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7BFDF-50D5-4A40-9EB3-857A64A684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87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E1625-1317-47E9-81DC-07405E6921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93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96B89-A308-48A4-B604-CCE29D6C2D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96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working groups focused on each of our specific aims.  These groups are designed to cover the breadth of modern cancer discovery research.   Each week one member of a working group presents a 30 minute overview of an aspect of their research program, and invites a second researcher to give a related presentation to explore possible interactions.  </a:t>
            </a:r>
          </a:p>
          <a:p>
            <a:endParaRPr lang="en-US" sz="1400" dirty="0"/>
          </a:p>
          <a:p>
            <a:r>
              <a:rPr lang="en-US" sz="1400" dirty="0"/>
              <a:t>For example, in a recent meeting </a:t>
            </a:r>
          </a:p>
          <a:p>
            <a:r>
              <a:rPr lang="en-US" sz="1400" dirty="0"/>
              <a:t>Dr. Richard </a:t>
            </a:r>
            <a:r>
              <a:rPr lang="en-US" sz="1400" dirty="0" err="1"/>
              <a:t>Kriwacki</a:t>
            </a:r>
            <a:r>
              <a:rPr lang="en-US" sz="1400" dirty="0"/>
              <a:t>, a structural biologist,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B89-A308-48A4-B604-CCE29D6C2D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44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B89-A308-48A4-B604-CCE29D6C2D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8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B89-A308-48A4-B604-CCE29D6C2D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55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B89-A308-48A4-B604-CCE29D6C2D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B89-A308-48A4-B604-CCE29D6C2D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57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096B89-A308-48A4-B604-CCE29D6C2D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293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7BFDF-50D5-4A40-9EB3-857A64A684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62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2 working groups focused on each of our specific aims.  These groups are designed to cover the breadth of modern cancer discovery research.   Each week one member of a working group presents a 30 minute overview of an aspect of their research program, and invites a second researcher to give a related presentation to explore possible interactions.  </a:t>
            </a:r>
          </a:p>
          <a:p>
            <a:endParaRPr lang="en-US" sz="1400" dirty="0"/>
          </a:p>
          <a:p>
            <a:r>
              <a:rPr lang="en-US" sz="1400" dirty="0"/>
              <a:t>For example, in a recent meeting </a:t>
            </a:r>
          </a:p>
          <a:p>
            <a:r>
              <a:rPr lang="en-US" sz="1400" dirty="0"/>
              <a:t>Dr. Richard </a:t>
            </a:r>
            <a:r>
              <a:rPr lang="en-US" sz="1400" dirty="0" err="1"/>
              <a:t>Kriwacki</a:t>
            </a:r>
            <a:r>
              <a:rPr lang="en-US" sz="1400" dirty="0"/>
              <a:t>, a structural biologist,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B89-A308-48A4-B604-CCE29D6C2D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67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B89-A308-48A4-B604-CCE29D6C2D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3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2working groups focused on each of our specific aims.  These groups are designed to cover the breadth of modern cancer discovery research.   Each week one member of a working group presents a 30 minute overview of an aspect of their research program, and invites a second researcher to give a related presentation to explore possible interactions.  </a:t>
            </a:r>
          </a:p>
          <a:p>
            <a:endParaRPr lang="en-US" sz="1400" dirty="0"/>
          </a:p>
          <a:p>
            <a:r>
              <a:rPr lang="en-US" sz="1400" dirty="0"/>
              <a:t>For example, in a recent meeting </a:t>
            </a:r>
          </a:p>
          <a:p>
            <a:r>
              <a:rPr lang="en-US" sz="1400" dirty="0"/>
              <a:t>Dr. Richard </a:t>
            </a:r>
            <a:r>
              <a:rPr lang="en-US" sz="1400" dirty="0" err="1"/>
              <a:t>Kriwacki</a:t>
            </a:r>
            <a:r>
              <a:rPr lang="en-US" sz="1400" dirty="0"/>
              <a:t>, a structural biologist,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6B89-A308-48A4-B604-CCE29D6C2D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3424-A9DF-4B47-809C-D4D32B876F14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21741"/>
            <a:ext cx="12192000" cy="4477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03C-4A3F-4E9C-BC74-F74BE417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8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3424-A9DF-4B47-809C-D4D32B876F14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03C-4A3F-4E9C-BC74-F74BE417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3424-A9DF-4B47-809C-D4D32B876F14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03C-4A3F-4E9C-BC74-F74BE417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3424-A9DF-4B47-809C-D4D32B876F14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03C-4A3F-4E9C-BC74-F74BE417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9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3424-A9DF-4B47-809C-D4D32B876F14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03C-4A3F-4E9C-BC74-F74BE417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9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3424-A9DF-4B47-809C-D4D32B876F14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03C-4A3F-4E9C-BC74-F74BE417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2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3424-A9DF-4B47-809C-D4D32B876F14}" type="datetimeFigureOut">
              <a:rPr lang="en-US" smtClean="0"/>
              <a:t>9/24/20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03C-4A3F-4E9C-BC74-F74BE417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5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3424-A9DF-4B47-809C-D4D32B876F14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03C-4A3F-4E9C-BC74-F74BE417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3424-A9DF-4B47-809C-D4D32B876F14}" type="datetimeFigureOut">
              <a:rPr lang="en-US" smtClean="0"/>
              <a:t>9/24/20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03C-4A3F-4E9C-BC74-F74BE417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6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3424-A9DF-4B47-809C-D4D32B876F14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03C-4A3F-4E9C-BC74-F74BE417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4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3424-A9DF-4B47-809C-D4D32B876F14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03C-4A3F-4E9C-BC74-F74BE417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1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1712" y="234503"/>
            <a:ext cx="10852088" cy="605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712" y="1073022"/>
            <a:ext cx="10852088" cy="5103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2054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E3424-A9DF-4B47-809C-D4D32B876F14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52019" y="7166877"/>
            <a:ext cx="12192000" cy="44777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72054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6403C-4A3F-4E9C-BC74-F74BE417E2BB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429828"/>
            <a:ext cx="12192000" cy="428172"/>
            <a:chOff x="0" y="6429828"/>
            <a:chExt cx="12192000" cy="428172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429828"/>
              <a:ext cx="12192000" cy="428172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25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649" y="6465499"/>
              <a:ext cx="3770020" cy="35024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TextBox 9"/>
          <p:cNvSpPr txBox="1"/>
          <p:nvPr userDrawn="1"/>
        </p:nvSpPr>
        <p:spPr>
          <a:xfrm>
            <a:off x="508000" y="6502401"/>
            <a:ext cx="551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Cancer Biology Program</a:t>
            </a:r>
          </a:p>
        </p:txBody>
      </p:sp>
    </p:spTree>
    <p:extLst>
      <p:ext uri="{BB962C8B-B14F-4D97-AF65-F5344CB8AC3E}">
        <p14:creationId xmlns:p14="http://schemas.microsoft.com/office/powerpoint/2010/main" val="158683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 rotWithShape="1">
            <a:blip r:embed="rId3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7" name="TextBox 16"/>
          <p:cNvSpPr txBox="1"/>
          <p:nvPr/>
        </p:nvSpPr>
        <p:spPr>
          <a:xfrm>
            <a:off x="6191241" y="2493142"/>
            <a:ext cx="55562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/>
                </a:solidFill>
                <a:latin typeface="+mj-lt"/>
              </a:rPr>
              <a:t>Cancer Biology Program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0087" y="4989677"/>
            <a:ext cx="4320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Douglas R. Green, PhD</a:t>
            </a:r>
          </a:p>
          <a:p>
            <a:r>
              <a:rPr lang="en-US" sz="2400" dirty="0">
                <a:latin typeface="+mj-lt"/>
              </a:rPr>
              <a:t>Richard W. Kriwacki, PhD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4233342" y="-1599259"/>
            <a:ext cx="10056518" cy="10056518"/>
            <a:chOff x="-4233342" y="-1312324"/>
            <a:chExt cx="10056518" cy="10056518"/>
          </a:xfrm>
        </p:grpSpPr>
        <p:sp>
          <p:nvSpPr>
            <p:cNvPr id="10" name="Oval 9"/>
            <p:cNvSpPr/>
            <p:nvPr/>
          </p:nvSpPr>
          <p:spPr>
            <a:xfrm>
              <a:off x="-4233342" y="-1312324"/>
              <a:ext cx="10056518" cy="1005651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1" name="Oval 10"/>
            <p:cNvSpPr/>
            <p:nvPr/>
          </p:nvSpPr>
          <p:spPr>
            <a:xfrm>
              <a:off x="-3318472" y="-397454"/>
              <a:ext cx="8226778" cy="8226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0DF0D69-0E27-43CC-8820-A05A04C21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" y="2907792"/>
            <a:ext cx="4411371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01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5" y="329467"/>
            <a:ext cx="9130225" cy="819451"/>
          </a:xfrm>
        </p:spPr>
        <p:txBody>
          <a:bodyPr>
            <a:noAutofit/>
          </a:bodyPr>
          <a:lstStyle/>
          <a:p>
            <a:r>
              <a:rPr lang="en-US" sz="2800" dirty="0"/>
              <a:t>Acute depletion of CTCF directly affects MYC regulation through loss of enhancer–promoter looping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83519" y="1311954"/>
            <a:ext cx="207887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Investigator:</a:t>
            </a:r>
          </a:p>
          <a:p>
            <a:r>
              <a:rPr lang="en-US" sz="1400" dirty="0">
                <a:latin typeface="+mj-lt"/>
              </a:rPr>
              <a:t>Li (Early Career Investigator)</a:t>
            </a:r>
          </a:p>
          <a:p>
            <a:r>
              <a:rPr lang="en-US" sz="1400" dirty="0">
                <a:latin typeface="+mj-lt"/>
              </a:rPr>
              <a:t>[Cancer Biology]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Funding:</a:t>
            </a:r>
          </a:p>
          <a:p>
            <a:r>
              <a:rPr lang="en-US" sz="1400" dirty="0">
                <a:latin typeface="+mj-lt"/>
              </a:rPr>
              <a:t>P30CA021765 (Dev Funds), R01CA216391</a:t>
            </a:r>
          </a:p>
          <a:p>
            <a:r>
              <a:rPr lang="en-US" sz="1400" dirty="0">
                <a:latin typeface="+mj-lt"/>
              </a:rPr>
              <a:t> </a:t>
            </a:r>
            <a:endParaRPr lang="en-US" sz="1400" b="1" dirty="0">
              <a:solidFill>
                <a:schemeClr val="accent1"/>
              </a:solidFill>
              <a:latin typeface="+mj-lt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Shared Resources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:</a:t>
            </a:r>
          </a:p>
          <a:p>
            <a:r>
              <a:rPr lang="en-US" sz="1400" dirty="0">
                <a:latin typeface="+mj-lt"/>
              </a:rPr>
              <a:t>Flow Cytometry, Cytogenetics Lab,</a:t>
            </a:r>
          </a:p>
          <a:p>
            <a:r>
              <a:rPr lang="en-US" sz="1400" dirty="0">
                <a:latin typeface="+mj-lt"/>
              </a:rPr>
              <a:t>Hartwell Center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Key Publications:</a:t>
            </a:r>
          </a:p>
          <a:p>
            <a:r>
              <a:rPr lang="en-US" altLang="en-US" sz="1400" dirty="0" err="1">
                <a:latin typeface="Arial Unicode MS" panose="020B0604020202020204" pitchFamily="34" charset="-128"/>
              </a:rPr>
              <a:t>Hyle</a:t>
            </a:r>
            <a:r>
              <a:rPr lang="en-US" altLang="en-US" sz="1400" dirty="0">
                <a:latin typeface="Arial Unicode MS" panose="020B0604020202020204" pitchFamily="34" charset="-128"/>
              </a:rPr>
              <a:t> J, </a:t>
            </a:r>
            <a:r>
              <a:rPr lang="en-US" altLang="en-US" sz="1400" i="1" dirty="0">
                <a:latin typeface="Arial Unicode MS" panose="020B0604020202020204" pitchFamily="34" charset="-128"/>
              </a:rPr>
              <a:t>et al., Nucleic Acids Res., 2019</a:t>
            </a:r>
            <a:r>
              <a:rPr lang="en-US" altLang="en-US" sz="1400" dirty="0">
                <a:latin typeface="Arial Unicode MS" panose="020B0604020202020204" pitchFamily="34" charset="-128"/>
              </a:rPr>
              <a:t>.</a:t>
            </a:r>
            <a:r>
              <a:rPr lang="en-US" sz="1400" dirty="0">
                <a:latin typeface="+mj-lt"/>
              </a:rPr>
              <a:t> </a:t>
            </a:r>
          </a:p>
          <a:p>
            <a:r>
              <a:rPr lang="en-US" sz="1400" dirty="0">
                <a:latin typeface="+mj-lt"/>
              </a:rPr>
              <a:t>Zhang Y, </a:t>
            </a:r>
            <a:r>
              <a:rPr lang="en-US" sz="1400" i="1" dirty="0">
                <a:latin typeface="+mj-lt"/>
              </a:rPr>
              <a:t>et al., PNAS.,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4469" y="1000891"/>
            <a:ext cx="5563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Dr. Li stablished a cellular knock-in model allowing acute depletion of the endogenous DNA looping protein, CTCF, </a:t>
            </a:r>
            <a:r>
              <a:rPr lang="en-US" i="1" dirty="0"/>
              <a:t>via</a:t>
            </a:r>
            <a:r>
              <a:rPr lang="en-US" dirty="0"/>
              <a:t> an auxin-inducible degron system.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4469" y="2299490"/>
            <a:ext cx="5123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CTCF defines TAD boundaries and facilitates the formation of insulated loop structures within chromatin.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A690E4-B34D-3248-A16E-2006D66B1D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6"/>
          <a:stretch/>
        </p:blipFill>
        <p:spPr>
          <a:xfrm>
            <a:off x="9794251" y="96135"/>
            <a:ext cx="1264269" cy="10445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1EACEF-DB1F-4B41-9DB3-640B1A315F13}"/>
              </a:ext>
            </a:extLst>
          </p:cNvPr>
          <p:cNvSpPr txBox="1"/>
          <p:nvPr/>
        </p:nvSpPr>
        <p:spPr>
          <a:xfrm>
            <a:off x="3954469" y="3303580"/>
            <a:ext cx="5462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Acute loss of CTCF in a </a:t>
            </a:r>
            <a:r>
              <a:rPr lang="en-US" dirty="0" err="1"/>
              <a:t>Myc</a:t>
            </a:r>
            <a:r>
              <a:rPr lang="en-US" dirty="0"/>
              <a:t>-driven human pediatric </a:t>
            </a:r>
            <a:r>
              <a:rPr lang="en-US" dirty="0" err="1"/>
              <a:t>MLLr</a:t>
            </a:r>
            <a:r>
              <a:rPr lang="en-US" dirty="0"/>
              <a:t> B-ALL cell line, SEM, preferentially caused reduced </a:t>
            </a:r>
            <a:r>
              <a:rPr lang="en-US" i="1" dirty="0" err="1"/>
              <a:t>Myc</a:t>
            </a:r>
            <a:r>
              <a:rPr lang="en-US" dirty="0"/>
              <a:t> expression through disruption of DNA loop-mediated enhancer/promoter interactions in the </a:t>
            </a:r>
            <a:r>
              <a:rPr lang="en-US" i="1" dirty="0" err="1"/>
              <a:t>Myc</a:t>
            </a:r>
            <a:r>
              <a:rPr lang="en-US" dirty="0"/>
              <a:t> locus.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DBF6BE-B5A5-B942-B77B-7202D46B06B4}"/>
              </a:ext>
            </a:extLst>
          </p:cNvPr>
          <p:cNvSpPr txBox="1"/>
          <p:nvPr/>
        </p:nvSpPr>
        <p:spPr>
          <a:xfrm>
            <a:off x="3954469" y="5147420"/>
            <a:ext cx="5563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results highlight the importance of 3D chromatin architecture in the regulation of </a:t>
            </a:r>
            <a:r>
              <a:rPr lang="en-US" i="1" dirty="0" err="1"/>
              <a:t>Myc</a:t>
            </a:r>
            <a:r>
              <a:rPr lang="en-US" dirty="0"/>
              <a:t> expression in </a:t>
            </a:r>
            <a:r>
              <a:rPr lang="en-US" dirty="0" err="1"/>
              <a:t>MLLr</a:t>
            </a:r>
            <a:r>
              <a:rPr lang="en-US" dirty="0"/>
              <a:t> leukemia.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9F1434-A160-A546-ACEB-C51D60695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08" y="3151443"/>
            <a:ext cx="3640672" cy="2529016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D590FB8-213A-3C4B-B537-28F7E677EE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795"/>
          <a:stretch/>
        </p:blipFill>
        <p:spPr>
          <a:xfrm>
            <a:off x="199020" y="1311954"/>
            <a:ext cx="3507827" cy="13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8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ancer12837635163_ec9681903f_b.jpg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8" b="42407"/>
          <a:stretch/>
        </p:blipFill>
        <p:spPr>
          <a:xfrm>
            <a:off x="0" y="2"/>
            <a:ext cx="12192000" cy="11128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Scientific Highlights from Working Groups - #3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0267" y="1113092"/>
            <a:ext cx="5745485" cy="2862322"/>
            <a:chOff x="410264" y="1180322"/>
            <a:chExt cx="5663929" cy="28623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64" y="1342422"/>
              <a:ext cx="2652711" cy="204930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087235" y="1180322"/>
              <a:ext cx="298695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Wilson Clements</a:t>
              </a:r>
            </a:p>
            <a:p>
              <a:r>
                <a:rPr lang="en-US" dirty="0">
                  <a:latin typeface="+mj-lt"/>
                </a:rPr>
                <a:t>Marcus Fisher </a:t>
              </a:r>
            </a:p>
            <a:p>
              <a:r>
                <a:rPr lang="en-US" dirty="0">
                  <a:latin typeface="+mj-lt"/>
                </a:rPr>
                <a:t>Babis Kalodimos </a:t>
              </a:r>
            </a:p>
            <a:p>
              <a:r>
                <a:rPr lang="en-US" dirty="0">
                  <a:latin typeface="+mj-lt"/>
                </a:rPr>
                <a:t>Richard Kriwacki</a:t>
              </a:r>
            </a:p>
            <a:p>
              <a:r>
                <a:rPr lang="en-US" dirty="0">
                  <a:latin typeface="+mj-lt"/>
                </a:rPr>
                <a:t>Esther Obeng</a:t>
              </a:r>
            </a:p>
            <a:p>
              <a:r>
                <a:rPr lang="en-US" dirty="0">
                  <a:latin typeface="+mj-lt"/>
                </a:rPr>
                <a:t>Stacey Ogden</a:t>
              </a:r>
            </a:p>
            <a:p>
              <a:r>
                <a:rPr lang="en-US" dirty="0">
                  <a:latin typeface="+mj-lt"/>
                </a:rPr>
                <a:t>Charles J. Sherr</a:t>
              </a:r>
            </a:p>
            <a:p>
              <a:r>
                <a:rPr lang="en-US" dirty="0">
                  <a:latin typeface="+mj-lt"/>
                </a:rPr>
                <a:t>Jiyang Yu</a:t>
              </a:r>
            </a:p>
            <a:p>
              <a:r>
                <a:rPr lang="en-US" dirty="0">
                  <a:latin typeface="+mj-lt"/>
                </a:rPr>
                <a:t>Gerard P. Zambetti</a:t>
              </a:r>
            </a:p>
            <a:p>
              <a:r>
                <a:rPr lang="en-US" dirty="0">
                  <a:latin typeface="+mj-lt"/>
                </a:rPr>
                <a:t>Scott Blanchard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80361" y="1145683"/>
            <a:ext cx="6011639" cy="2308324"/>
            <a:chOff x="410264" y="3846312"/>
            <a:chExt cx="6011639" cy="2127107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64" y="3966622"/>
              <a:ext cx="2688336" cy="18874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168527" y="3846312"/>
              <a:ext cx="3253376" cy="212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Eric Enemark </a:t>
              </a:r>
            </a:p>
            <a:p>
              <a:r>
                <a:rPr lang="en-US" dirty="0">
                  <a:latin typeface="+mj-lt"/>
                </a:rPr>
                <a:t>Shannon McKinney-Freeman</a:t>
              </a:r>
            </a:p>
            <a:p>
              <a:r>
                <a:rPr lang="en-US" dirty="0">
                  <a:latin typeface="+mj-lt"/>
                </a:rPr>
                <a:t>Tudor Moldoveanu</a:t>
              </a:r>
            </a:p>
            <a:p>
              <a:r>
                <a:rPr lang="en-US" dirty="0">
                  <a:latin typeface="+mj-lt"/>
                </a:rPr>
                <a:t>Joseph </a:t>
              </a:r>
              <a:r>
                <a:rPr lang="en-US" dirty="0" err="1">
                  <a:latin typeface="+mj-lt"/>
                </a:rPr>
                <a:t>Opferman</a:t>
              </a:r>
              <a:endParaRPr lang="en-US" dirty="0">
                <a:latin typeface="+mj-lt"/>
              </a:endParaRPr>
            </a:p>
            <a:p>
              <a:r>
                <a:rPr lang="en-US" dirty="0">
                  <a:latin typeface="+mj-lt"/>
                </a:rPr>
                <a:t>Linda Hendershot</a:t>
              </a:r>
            </a:p>
            <a:p>
              <a:r>
                <a:rPr lang="en-US" dirty="0">
                  <a:latin typeface="+mj-lt"/>
                </a:rPr>
                <a:t>Richard Lee</a:t>
              </a:r>
            </a:p>
            <a:p>
              <a:r>
                <a:rPr lang="en-US" dirty="0">
                  <a:latin typeface="+mj-lt"/>
                </a:rPr>
                <a:t>Brenda Schulman</a:t>
              </a:r>
            </a:p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64444" y="3653619"/>
            <a:ext cx="5933265" cy="2585323"/>
            <a:chOff x="6180362" y="3704922"/>
            <a:chExt cx="5933264" cy="25853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362" y="3962028"/>
              <a:ext cx="2688336" cy="207682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938625" y="3704922"/>
              <a:ext cx="3175001" cy="258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Yongqiang Feng</a:t>
              </a:r>
            </a:p>
            <a:p>
              <a:r>
                <a:rPr lang="en-US" dirty="0">
                  <a:latin typeface="+mj-lt"/>
                </a:rPr>
                <a:t>Hans-Martin </a:t>
              </a:r>
              <a:r>
                <a:rPr lang="en-US" dirty="0" err="1">
                  <a:latin typeface="+mj-lt"/>
                </a:rPr>
                <a:t>Herz</a:t>
              </a:r>
              <a:endParaRPr lang="en-US" dirty="0">
                <a:latin typeface="+mj-lt"/>
              </a:endParaRPr>
            </a:p>
            <a:p>
              <a:r>
                <a:rPr lang="en-US" dirty="0">
                  <a:latin typeface="+mj-lt"/>
                </a:rPr>
                <a:t>Chunliang Li</a:t>
              </a:r>
            </a:p>
            <a:p>
              <a:r>
                <a:rPr lang="en-US" dirty="0" err="1">
                  <a:latin typeface="+mj-lt"/>
                </a:rPr>
                <a:t>Xiaotu</a:t>
              </a:r>
              <a:r>
                <a:rPr lang="en-US" dirty="0">
                  <a:latin typeface="+mj-lt"/>
                </a:rPr>
                <a:t> Ma</a:t>
              </a:r>
            </a:p>
            <a:p>
              <a:r>
                <a:rPr lang="en-US" dirty="0">
                  <a:latin typeface="+mj-lt"/>
                </a:rPr>
                <a:t>Tanja Mittag</a:t>
              </a:r>
            </a:p>
            <a:p>
              <a:r>
                <a:rPr lang="en-US" dirty="0">
                  <a:latin typeface="+mj-lt"/>
                </a:rPr>
                <a:t>Andrew Murphy</a:t>
              </a:r>
            </a:p>
            <a:p>
              <a:r>
                <a:rPr lang="en-US" dirty="0">
                  <a:latin typeface="+mj-lt"/>
                </a:rPr>
                <a:t>Martine F. Roussel</a:t>
              </a:r>
            </a:p>
            <a:p>
              <a:r>
                <a:rPr lang="en-US" dirty="0">
                  <a:latin typeface="+mj-lt"/>
                </a:rPr>
                <a:t>Anang Shelat</a:t>
              </a:r>
            </a:p>
            <a:p>
              <a:r>
                <a:rPr lang="en-US" dirty="0">
                  <a:latin typeface="+mj-lt"/>
                </a:rPr>
                <a:t>Jinghui Zhang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84387" y="3962031"/>
            <a:ext cx="5903782" cy="2058988"/>
            <a:chOff x="6042025" y="1339850"/>
            <a:chExt cx="5903782" cy="2058988"/>
          </a:xfrm>
        </p:grpSpPr>
        <p:sp>
          <p:nvSpPr>
            <p:cNvPr id="17" name="TextBox 16"/>
            <p:cNvSpPr txBox="1"/>
            <p:nvPr/>
          </p:nvSpPr>
          <p:spPr>
            <a:xfrm>
              <a:off x="8810755" y="1639411"/>
              <a:ext cx="313505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j-lt"/>
                </a:rPr>
                <a:t>Hongbo Chi </a:t>
              </a:r>
            </a:p>
            <a:p>
              <a:r>
                <a:rPr lang="sv-SE" dirty="0">
                  <a:latin typeface="+mj-lt"/>
                </a:rPr>
                <a:t>Sandra D’Azzo</a:t>
              </a:r>
            </a:p>
            <a:p>
              <a:r>
                <a:rPr lang="sv-SE" dirty="0">
                  <a:latin typeface="+mj-lt"/>
                </a:rPr>
                <a:t>Stephen Gottschalk</a:t>
              </a:r>
            </a:p>
            <a:p>
              <a:r>
                <a:rPr lang="sv-SE" dirty="0">
                  <a:latin typeface="+mj-lt"/>
                </a:rPr>
                <a:t>Douglas Green</a:t>
              </a:r>
            </a:p>
            <a:p>
              <a:r>
                <a:rPr lang="sv-SE" dirty="0">
                  <a:latin typeface="+mj-lt"/>
                </a:rPr>
                <a:t>Thirumala-Devi Kanneganti</a:t>
              </a: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6042025" y="1339850"/>
              <a:ext cx="2776538" cy="2058988"/>
              <a:chOff x="3806" y="844"/>
              <a:chExt cx="1749" cy="1297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806" y="844"/>
                <a:ext cx="1749" cy="1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4015" y="844"/>
                <a:ext cx="1267" cy="1297"/>
              </a:xfrm>
              <a:custGeom>
                <a:avLst/>
                <a:gdLst>
                  <a:gd name="T0" fmla="*/ 1266 w 1267"/>
                  <a:gd name="T1" fmla="*/ 681 h 1297"/>
                  <a:gd name="T2" fmla="*/ 1255 w 1267"/>
                  <a:gd name="T3" fmla="*/ 778 h 1297"/>
                  <a:gd name="T4" fmla="*/ 1229 w 1267"/>
                  <a:gd name="T5" fmla="*/ 870 h 1297"/>
                  <a:gd name="T6" fmla="*/ 1190 w 1267"/>
                  <a:gd name="T7" fmla="*/ 957 h 1297"/>
                  <a:gd name="T8" fmla="*/ 1141 w 1267"/>
                  <a:gd name="T9" fmla="*/ 1036 h 1297"/>
                  <a:gd name="T10" fmla="*/ 1081 w 1267"/>
                  <a:gd name="T11" fmla="*/ 1106 h 1297"/>
                  <a:gd name="T12" fmla="*/ 1012 w 1267"/>
                  <a:gd name="T13" fmla="*/ 1167 h 1297"/>
                  <a:gd name="T14" fmla="*/ 935 w 1267"/>
                  <a:gd name="T15" fmla="*/ 1218 h 1297"/>
                  <a:gd name="T16" fmla="*/ 852 w 1267"/>
                  <a:gd name="T17" fmla="*/ 1257 h 1297"/>
                  <a:gd name="T18" fmla="*/ 761 w 1267"/>
                  <a:gd name="T19" fmla="*/ 1283 h 1297"/>
                  <a:gd name="T20" fmla="*/ 666 w 1267"/>
                  <a:gd name="T21" fmla="*/ 1295 h 1297"/>
                  <a:gd name="T22" fmla="*/ 600 w 1267"/>
                  <a:gd name="T23" fmla="*/ 1295 h 1297"/>
                  <a:gd name="T24" fmla="*/ 505 w 1267"/>
                  <a:gd name="T25" fmla="*/ 1283 h 1297"/>
                  <a:gd name="T26" fmla="*/ 416 w 1267"/>
                  <a:gd name="T27" fmla="*/ 1257 h 1297"/>
                  <a:gd name="T28" fmla="*/ 331 w 1267"/>
                  <a:gd name="T29" fmla="*/ 1218 h 1297"/>
                  <a:gd name="T30" fmla="*/ 254 w 1267"/>
                  <a:gd name="T31" fmla="*/ 1167 h 1297"/>
                  <a:gd name="T32" fmla="*/ 185 w 1267"/>
                  <a:gd name="T33" fmla="*/ 1106 h 1297"/>
                  <a:gd name="T34" fmla="*/ 125 w 1267"/>
                  <a:gd name="T35" fmla="*/ 1036 h 1297"/>
                  <a:gd name="T36" fmla="*/ 76 w 1267"/>
                  <a:gd name="T37" fmla="*/ 957 h 1297"/>
                  <a:gd name="T38" fmla="*/ 39 w 1267"/>
                  <a:gd name="T39" fmla="*/ 870 h 1297"/>
                  <a:gd name="T40" fmla="*/ 13 w 1267"/>
                  <a:gd name="T41" fmla="*/ 778 h 1297"/>
                  <a:gd name="T42" fmla="*/ 0 w 1267"/>
                  <a:gd name="T43" fmla="*/ 681 h 1297"/>
                  <a:gd name="T44" fmla="*/ 0 w 1267"/>
                  <a:gd name="T45" fmla="*/ 614 h 1297"/>
                  <a:gd name="T46" fmla="*/ 13 w 1267"/>
                  <a:gd name="T47" fmla="*/ 517 h 1297"/>
                  <a:gd name="T48" fmla="*/ 39 w 1267"/>
                  <a:gd name="T49" fmla="*/ 425 h 1297"/>
                  <a:gd name="T50" fmla="*/ 76 w 1267"/>
                  <a:gd name="T51" fmla="*/ 339 h 1297"/>
                  <a:gd name="T52" fmla="*/ 125 w 1267"/>
                  <a:gd name="T53" fmla="*/ 259 h 1297"/>
                  <a:gd name="T54" fmla="*/ 185 w 1267"/>
                  <a:gd name="T55" fmla="*/ 189 h 1297"/>
                  <a:gd name="T56" fmla="*/ 254 w 1267"/>
                  <a:gd name="T57" fmla="*/ 128 h 1297"/>
                  <a:gd name="T58" fmla="*/ 331 w 1267"/>
                  <a:gd name="T59" fmla="*/ 77 h 1297"/>
                  <a:gd name="T60" fmla="*/ 416 w 1267"/>
                  <a:gd name="T61" fmla="*/ 40 h 1297"/>
                  <a:gd name="T62" fmla="*/ 505 w 1267"/>
                  <a:gd name="T63" fmla="*/ 13 h 1297"/>
                  <a:gd name="T64" fmla="*/ 600 w 1267"/>
                  <a:gd name="T65" fmla="*/ 0 h 1297"/>
                  <a:gd name="T66" fmla="*/ 666 w 1267"/>
                  <a:gd name="T67" fmla="*/ 0 h 1297"/>
                  <a:gd name="T68" fmla="*/ 761 w 1267"/>
                  <a:gd name="T69" fmla="*/ 13 h 1297"/>
                  <a:gd name="T70" fmla="*/ 852 w 1267"/>
                  <a:gd name="T71" fmla="*/ 40 h 1297"/>
                  <a:gd name="T72" fmla="*/ 935 w 1267"/>
                  <a:gd name="T73" fmla="*/ 77 h 1297"/>
                  <a:gd name="T74" fmla="*/ 1012 w 1267"/>
                  <a:gd name="T75" fmla="*/ 128 h 1297"/>
                  <a:gd name="T76" fmla="*/ 1081 w 1267"/>
                  <a:gd name="T77" fmla="*/ 189 h 1297"/>
                  <a:gd name="T78" fmla="*/ 1141 w 1267"/>
                  <a:gd name="T79" fmla="*/ 259 h 1297"/>
                  <a:gd name="T80" fmla="*/ 1190 w 1267"/>
                  <a:gd name="T81" fmla="*/ 339 h 1297"/>
                  <a:gd name="T82" fmla="*/ 1229 w 1267"/>
                  <a:gd name="T83" fmla="*/ 425 h 1297"/>
                  <a:gd name="T84" fmla="*/ 1255 w 1267"/>
                  <a:gd name="T85" fmla="*/ 517 h 1297"/>
                  <a:gd name="T86" fmla="*/ 1266 w 1267"/>
                  <a:gd name="T87" fmla="*/ 614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67" h="1297">
                    <a:moveTo>
                      <a:pt x="1267" y="649"/>
                    </a:moveTo>
                    <a:lnTo>
                      <a:pt x="1267" y="649"/>
                    </a:lnTo>
                    <a:lnTo>
                      <a:pt x="1266" y="681"/>
                    </a:lnTo>
                    <a:lnTo>
                      <a:pt x="1264" y="713"/>
                    </a:lnTo>
                    <a:lnTo>
                      <a:pt x="1260" y="746"/>
                    </a:lnTo>
                    <a:lnTo>
                      <a:pt x="1255" y="778"/>
                    </a:lnTo>
                    <a:lnTo>
                      <a:pt x="1248" y="811"/>
                    </a:lnTo>
                    <a:lnTo>
                      <a:pt x="1239" y="841"/>
                    </a:lnTo>
                    <a:lnTo>
                      <a:pt x="1229" y="870"/>
                    </a:lnTo>
                    <a:lnTo>
                      <a:pt x="1218" y="901"/>
                    </a:lnTo>
                    <a:lnTo>
                      <a:pt x="1204" y="930"/>
                    </a:lnTo>
                    <a:lnTo>
                      <a:pt x="1190" y="957"/>
                    </a:lnTo>
                    <a:lnTo>
                      <a:pt x="1176" y="984"/>
                    </a:lnTo>
                    <a:lnTo>
                      <a:pt x="1158" y="1011"/>
                    </a:lnTo>
                    <a:lnTo>
                      <a:pt x="1141" y="1036"/>
                    </a:lnTo>
                    <a:lnTo>
                      <a:pt x="1123" y="1061"/>
                    </a:lnTo>
                    <a:lnTo>
                      <a:pt x="1102" y="1084"/>
                    </a:lnTo>
                    <a:lnTo>
                      <a:pt x="1081" y="1106"/>
                    </a:lnTo>
                    <a:lnTo>
                      <a:pt x="1060" y="1128"/>
                    </a:lnTo>
                    <a:lnTo>
                      <a:pt x="1037" y="1147"/>
                    </a:lnTo>
                    <a:lnTo>
                      <a:pt x="1012" y="1167"/>
                    </a:lnTo>
                    <a:lnTo>
                      <a:pt x="987" y="1185"/>
                    </a:lnTo>
                    <a:lnTo>
                      <a:pt x="963" y="1203"/>
                    </a:lnTo>
                    <a:lnTo>
                      <a:pt x="935" y="1218"/>
                    </a:lnTo>
                    <a:lnTo>
                      <a:pt x="908" y="1232"/>
                    </a:lnTo>
                    <a:lnTo>
                      <a:pt x="880" y="1245"/>
                    </a:lnTo>
                    <a:lnTo>
                      <a:pt x="852" y="1257"/>
                    </a:lnTo>
                    <a:lnTo>
                      <a:pt x="822" y="1266"/>
                    </a:lnTo>
                    <a:lnTo>
                      <a:pt x="792" y="1275"/>
                    </a:lnTo>
                    <a:lnTo>
                      <a:pt x="761" y="1283"/>
                    </a:lnTo>
                    <a:lnTo>
                      <a:pt x="731" y="1290"/>
                    </a:lnTo>
                    <a:lnTo>
                      <a:pt x="699" y="1293"/>
                    </a:lnTo>
                    <a:lnTo>
                      <a:pt x="666" y="1295"/>
                    </a:lnTo>
                    <a:lnTo>
                      <a:pt x="634" y="1297"/>
                    </a:lnTo>
                    <a:lnTo>
                      <a:pt x="634" y="1297"/>
                    </a:lnTo>
                    <a:lnTo>
                      <a:pt x="600" y="1295"/>
                    </a:lnTo>
                    <a:lnTo>
                      <a:pt x="569" y="1293"/>
                    </a:lnTo>
                    <a:lnTo>
                      <a:pt x="537" y="1290"/>
                    </a:lnTo>
                    <a:lnTo>
                      <a:pt x="505" y="1283"/>
                    </a:lnTo>
                    <a:lnTo>
                      <a:pt x="475" y="1275"/>
                    </a:lnTo>
                    <a:lnTo>
                      <a:pt x="446" y="1266"/>
                    </a:lnTo>
                    <a:lnTo>
                      <a:pt x="416" y="1257"/>
                    </a:lnTo>
                    <a:lnTo>
                      <a:pt x="387" y="1245"/>
                    </a:lnTo>
                    <a:lnTo>
                      <a:pt x="359" y="1232"/>
                    </a:lnTo>
                    <a:lnTo>
                      <a:pt x="331" y="1218"/>
                    </a:lnTo>
                    <a:lnTo>
                      <a:pt x="305" y="1203"/>
                    </a:lnTo>
                    <a:lnTo>
                      <a:pt x="280" y="1185"/>
                    </a:lnTo>
                    <a:lnTo>
                      <a:pt x="254" y="1167"/>
                    </a:lnTo>
                    <a:lnTo>
                      <a:pt x="231" y="1147"/>
                    </a:lnTo>
                    <a:lnTo>
                      <a:pt x="208" y="1128"/>
                    </a:lnTo>
                    <a:lnTo>
                      <a:pt x="185" y="1106"/>
                    </a:lnTo>
                    <a:lnTo>
                      <a:pt x="164" y="1084"/>
                    </a:lnTo>
                    <a:lnTo>
                      <a:pt x="145" y="1061"/>
                    </a:lnTo>
                    <a:lnTo>
                      <a:pt x="125" y="1036"/>
                    </a:lnTo>
                    <a:lnTo>
                      <a:pt x="108" y="1011"/>
                    </a:lnTo>
                    <a:lnTo>
                      <a:pt x="92" y="984"/>
                    </a:lnTo>
                    <a:lnTo>
                      <a:pt x="76" y="957"/>
                    </a:lnTo>
                    <a:lnTo>
                      <a:pt x="62" y="930"/>
                    </a:lnTo>
                    <a:lnTo>
                      <a:pt x="50" y="901"/>
                    </a:lnTo>
                    <a:lnTo>
                      <a:pt x="39" y="870"/>
                    </a:lnTo>
                    <a:lnTo>
                      <a:pt x="29" y="841"/>
                    </a:lnTo>
                    <a:lnTo>
                      <a:pt x="20" y="811"/>
                    </a:lnTo>
                    <a:lnTo>
                      <a:pt x="13" y="778"/>
                    </a:lnTo>
                    <a:lnTo>
                      <a:pt x="7" y="746"/>
                    </a:lnTo>
                    <a:lnTo>
                      <a:pt x="4" y="713"/>
                    </a:lnTo>
                    <a:lnTo>
                      <a:pt x="0" y="681"/>
                    </a:lnTo>
                    <a:lnTo>
                      <a:pt x="0" y="649"/>
                    </a:lnTo>
                    <a:lnTo>
                      <a:pt x="0" y="649"/>
                    </a:lnTo>
                    <a:lnTo>
                      <a:pt x="0" y="614"/>
                    </a:lnTo>
                    <a:lnTo>
                      <a:pt x="4" y="582"/>
                    </a:lnTo>
                    <a:lnTo>
                      <a:pt x="7" y="549"/>
                    </a:lnTo>
                    <a:lnTo>
                      <a:pt x="13" y="517"/>
                    </a:lnTo>
                    <a:lnTo>
                      <a:pt x="20" y="486"/>
                    </a:lnTo>
                    <a:lnTo>
                      <a:pt x="29" y="456"/>
                    </a:lnTo>
                    <a:lnTo>
                      <a:pt x="39" y="425"/>
                    </a:lnTo>
                    <a:lnTo>
                      <a:pt x="50" y="396"/>
                    </a:lnTo>
                    <a:lnTo>
                      <a:pt x="62" y="367"/>
                    </a:lnTo>
                    <a:lnTo>
                      <a:pt x="76" y="339"/>
                    </a:lnTo>
                    <a:lnTo>
                      <a:pt x="92" y="312"/>
                    </a:lnTo>
                    <a:lnTo>
                      <a:pt x="108" y="285"/>
                    </a:lnTo>
                    <a:lnTo>
                      <a:pt x="125" y="259"/>
                    </a:lnTo>
                    <a:lnTo>
                      <a:pt x="145" y="236"/>
                    </a:lnTo>
                    <a:lnTo>
                      <a:pt x="164" y="213"/>
                    </a:lnTo>
                    <a:lnTo>
                      <a:pt x="185" y="189"/>
                    </a:lnTo>
                    <a:lnTo>
                      <a:pt x="208" y="168"/>
                    </a:lnTo>
                    <a:lnTo>
                      <a:pt x="231" y="148"/>
                    </a:lnTo>
                    <a:lnTo>
                      <a:pt x="254" y="128"/>
                    </a:lnTo>
                    <a:lnTo>
                      <a:pt x="280" y="110"/>
                    </a:lnTo>
                    <a:lnTo>
                      <a:pt x="305" y="94"/>
                    </a:lnTo>
                    <a:lnTo>
                      <a:pt x="331" y="77"/>
                    </a:lnTo>
                    <a:lnTo>
                      <a:pt x="359" y="63"/>
                    </a:lnTo>
                    <a:lnTo>
                      <a:pt x="387" y="50"/>
                    </a:lnTo>
                    <a:lnTo>
                      <a:pt x="416" y="40"/>
                    </a:lnTo>
                    <a:lnTo>
                      <a:pt x="446" y="29"/>
                    </a:lnTo>
                    <a:lnTo>
                      <a:pt x="475" y="20"/>
                    </a:lnTo>
                    <a:lnTo>
                      <a:pt x="505" y="13"/>
                    </a:lnTo>
                    <a:lnTo>
                      <a:pt x="537" y="7"/>
                    </a:lnTo>
                    <a:lnTo>
                      <a:pt x="569" y="4"/>
                    </a:lnTo>
                    <a:lnTo>
                      <a:pt x="600" y="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666" y="0"/>
                    </a:lnTo>
                    <a:lnTo>
                      <a:pt x="699" y="4"/>
                    </a:lnTo>
                    <a:lnTo>
                      <a:pt x="731" y="7"/>
                    </a:lnTo>
                    <a:lnTo>
                      <a:pt x="761" y="13"/>
                    </a:lnTo>
                    <a:lnTo>
                      <a:pt x="792" y="20"/>
                    </a:lnTo>
                    <a:lnTo>
                      <a:pt x="822" y="29"/>
                    </a:lnTo>
                    <a:lnTo>
                      <a:pt x="852" y="40"/>
                    </a:lnTo>
                    <a:lnTo>
                      <a:pt x="880" y="50"/>
                    </a:lnTo>
                    <a:lnTo>
                      <a:pt x="908" y="63"/>
                    </a:lnTo>
                    <a:lnTo>
                      <a:pt x="935" y="77"/>
                    </a:lnTo>
                    <a:lnTo>
                      <a:pt x="963" y="94"/>
                    </a:lnTo>
                    <a:lnTo>
                      <a:pt x="987" y="110"/>
                    </a:lnTo>
                    <a:lnTo>
                      <a:pt x="1012" y="128"/>
                    </a:lnTo>
                    <a:lnTo>
                      <a:pt x="1037" y="148"/>
                    </a:lnTo>
                    <a:lnTo>
                      <a:pt x="1060" y="168"/>
                    </a:lnTo>
                    <a:lnTo>
                      <a:pt x="1081" y="189"/>
                    </a:lnTo>
                    <a:lnTo>
                      <a:pt x="1102" y="213"/>
                    </a:lnTo>
                    <a:lnTo>
                      <a:pt x="1123" y="236"/>
                    </a:lnTo>
                    <a:lnTo>
                      <a:pt x="1141" y="259"/>
                    </a:lnTo>
                    <a:lnTo>
                      <a:pt x="1158" y="285"/>
                    </a:lnTo>
                    <a:lnTo>
                      <a:pt x="1176" y="312"/>
                    </a:lnTo>
                    <a:lnTo>
                      <a:pt x="1190" y="339"/>
                    </a:lnTo>
                    <a:lnTo>
                      <a:pt x="1204" y="367"/>
                    </a:lnTo>
                    <a:lnTo>
                      <a:pt x="1218" y="396"/>
                    </a:lnTo>
                    <a:lnTo>
                      <a:pt x="1229" y="425"/>
                    </a:lnTo>
                    <a:lnTo>
                      <a:pt x="1239" y="456"/>
                    </a:lnTo>
                    <a:lnTo>
                      <a:pt x="1248" y="486"/>
                    </a:lnTo>
                    <a:lnTo>
                      <a:pt x="1255" y="517"/>
                    </a:lnTo>
                    <a:lnTo>
                      <a:pt x="1260" y="549"/>
                    </a:lnTo>
                    <a:lnTo>
                      <a:pt x="1264" y="582"/>
                    </a:lnTo>
                    <a:lnTo>
                      <a:pt x="1266" y="614"/>
                    </a:lnTo>
                    <a:lnTo>
                      <a:pt x="1267" y="649"/>
                    </a:lnTo>
                    <a:lnTo>
                      <a:pt x="1267" y="64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4142" y="974"/>
                <a:ext cx="1014" cy="1037"/>
              </a:xfrm>
              <a:custGeom>
                <a:avLst/>
                <a:gdLst>
                  <a:gd name="T0" fmla="*/ 1012 w 1014"/>
                  <a:gd name="T1" fmla="*/ 544 h 1037"/>
                  <a:gd name="T2" fmla="*/ 1003 w 1014"/>
                  <a:gd name="T3" fmla="*/ 623 h 1037"/>
                  <a:gd name="T4" fmla="*/ 982 w 1014"/>
                  <a:gd name="T5" fmla="*/ 697 h 1037"/>
                  <a:gd name="T6" fmla="*/ 952 w 1014"/>
                  <a:gd name="T7" fmla="*/ 765 h 1037"/>
                  <a:gd name="T8" fmla="*/ 913 w 1014"/>
                  <a:gd name="T9" fmla="*/ 828 h 1037"/>
                  <a:gd name="T10" fmla="*/ 864 w 1014"/>
                  <a:gd name="T11" fmla="*/ 884 h 1037"/>
                  <a:gd name="T12" fmla="*/ 809 w 1014"/>
                  <a:gd name="T13" fmla="*/ 933 h 1037"/>
                  <a:gd name="T14" fmla="*/ 748 w 1014"/>
                  <a:gd name="T15" fmla="*/ 974 h 1037"/>
                  <a:gd name="T16" fmla="*/ 681 w 1014"/>
                  <a:gd name="T17" fmla="*/ 1005 h 1037"/>
                  <a:gd name="T18" fmla="*/ 609 w 1014"/>
                  <a:gd name="T19" fmla="*/ 1026 h 1037"/>
                  <a:gd name="T20" fmla="*/ 533 w 1014"/>
                  <a:gd name="T21" fmla="*/ 1035 h 1037"/>
                  <a:gd name="T22" fmla="*/ 480 w 1014"/>
                  <a:gd name="T23" fmla="*/ 1035 h 1037"/>
                  <a:gd name="T24" fmla="*/ 405 w 1014"/>
                  <a:gd name="T25" fmla="*/ 1026 h 1037"/>
                  <a:gd name="T26" fmla="*/ 333 w 1014"/>
                  <a:gd name="T27" fmla="*/ 1005 h 1037"/>
                  <a:gd name="T28" fmla="*/ 266 w 1014"/>
                  <a:gd name="T29" fmla="*/ 974 h 1037"/>
                  <a:gd name="T30" fmla="*/ 204 w 1014"/>
                  <a:gd name="T31" fmla="*/ 933 h 1037"/>
                  <a:gd name="T32" fmla="*/ 148 w 1014"/>
                  <a:gd name="T33" fmla="*/ 884 h 1037"/>
                  <a:gd name="T34" fmla="*/ 100 w 1014"/>
                  <a:gd name="T35" fmla="*/ 828 h 1037"/>
                  <a:gd name="T36" fmla="*/ 62 w 1014"/>
                  <a:gd name="T37" fmla="*/ 765 h 1037"/>
                  <a:gd name="T38" fmla="*/ 30 w 1014"/>
                  <a:gd name="T39" fmla="*/ 697 h 1037"/>
                  <a:gd name="T40" fmla="*/ 11 w 1014"/>
                  <a:gd name="T41" fmla="*/ 623 h 1037"/>
                  <a:gd name="T42" fmla="*/ 0 w 1014"/>
                  <a:gd name="T43" fmla="*/ 544 h 1037"/>
                  <a:gd name="T44" fmla="*/ 0 w 1014"/>
                  <a:gd name="T45" fmla="*/ 491 h 1037"/>
                  <a:gd name="T46" fmla="*/ 11 w 1014"/>
                  <a:gd name="T47" fmla="*/ 414 h 1037"/>
                  <a:gd name="T48" fmla="*/ 30 w 1014"/>
                  <a:gd name="T49" fmla="*/ 340 h 1037"/>
                  <a:gd name="T50" fmla="*/ 62 w 1014"/>
                  <a:gd name="T51" fmla="*/ 270 h 1037"/>
                  <a:gd name="T52" fmla="*/ 100 w 1014"/>
                  <a:gd name="T53" fmla="*/ 207 h 1037"/>
                  <a:gd name="T54" fmla="*/ 148 w 1014"/>
                  <a:gd name="T55" fmla="*/ 151 h 1037"/>
                  <a:gd name="T56" fmla="*/ 204 w 1014"/>
                  <a:gd name="T57" fmla="*/ 102 h 1037"/>
                  <a:gd name="T58" fmla="*/ 266 w 1014"/>
                  <a:gd name="T59" fmla="*/ 61 h 1037"/>
                  <a:gd name="T60" fmla="*/ 333 w 1014"/>
                  <a:gd name="T61" fmla="*/ 30 h 1037"/>
                  <a:gd name="T62" fmla="*/ 405 w 1014"/>
                  <a:gd name="T63" fmla="*/ 11 h 1037"/>
                  <a:gd name="T64" fmla="*/ 480 w 1014"/>
                  <a:gd name="T65" fmla="*/ 0 h 1037"/>
                  <a:gd name="T66" fmla="*/ 533 w 1014"/>
                  <a:gd name="T67" fmla="*/ 0 h 1037"/>
                  <a:gd name="T68" fmla="*/ 609 w 1014"/>
                  <a:gd name="T69" fmla="*/ 11 h 1037"/>
                  <a:gd name="T70" fmla="*/ 681 w 1014"/>
                  <a:gd name="T71" fmla="*/ 30 h 1037"/>
                  <a:gd name="T72" fmla="*/ 748 w 1014"/>
                  <a:gd name="T73" fmla="*/ 61 h 1037"/>
                  <a:gd name="T74" fmla="*/ 809 w 1014"/>
                  <a:gd name="T75" fmla="*/ 102 h 1037"/>
                  <a:gd name="T76" fmla="*/ 864 w 1014"/>
                  <a:gd name="T77" fmla="*/ 151 h 1037"/>
                  <a:gd name="T78" fmla="*/ 913 w 1014"/>
                  <a:gd name="T79" fmla="*/ 207 h 1037"/>
                  <a:gd name="T80" fmla="*/ 952 w 1014"/>
                  <a:gd name="T81" fmla="*/ 270 h 1037"/>
                  <a:gd name="T82" fmla="*/ 982 w 1014"/>
                  <a:gd name="T83" fmla="*/ 340 h 1037"/>
                  <a:gd name="T84" fmla="*/ 1003 w 1014"/>
                  <a:gd name="T85" fmla="*/ 414 h 1037"/>
                  <a:gd name="T86" fmla="*/ 1012 w 1014"/>
                  <a:gd name="T87" fmla="*/ 491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14" h="1037">
                    <a:moveTo>
                      <a:pt x="1014" y="519"/>
                    </a:moveTo>
                    <a:lnTo>
                      <a:pt x="1014" y="519"/>
                    </a:lnTo>
                    <a:lnTo>
                      <a:pt x="1012" y="544"/>
                    </a:lnTo>
                    <a:lnTo>
                      <a:pt x="1010" y="571"/>
                    </a:lnTo>
                    <a:lnTo>
                      <a:pt x="1008" y="598"/>
                    </a:lnTo>
                    <a:lnTo>
                      <a:pt x="1003" y="623"/>
                    </a:lnTo>
                    <a:lnTo>
                      <a:pt x="998" y="648"/>
                    </a:lnTo>
                    <a:lnTo>
                      <a:pt x="991" y="672"/>
                    </a:lnTo>
                    <a:lnTo>
                      <a:pt x="982" y="697"/>
                    </a:lnTo>
                    <a:lnTo>
                      <a:pt x="973" y="720"/>
                    </a:lnTo>
                    <a:lnTo>
                      <a:pt x="963" y="744"/>
                    </a:lnTo>
                    <a:lnTo>
                      <a:pt x="952" y="765"/>
                    </a:lnTo>
                    <a:lnTo>
                      <a:pt x="940" y="787"/>
                    </a:lnTo>
                    <a:lnTo>
                      <a:pt x="927" y="809"/>
                    </a:lnTo>
                    <a:lnTo>
                      <a:pt x="913" y="828"/>
                    </a:lnTo>
                    <a:lnTo>
                      <a:pt x="897" y="848"/>
                    </a:lnTo>
                    <a:lnTo>
                      <a:pt x="882" y="866"/>
                    </a:lnTo>
                    <a:lnTo>
                      <a:pt x="864" y="884"/>
                    </a:lnTo>
                    <a:lnTo>
                      <a:pt x="846" y="902"/>
                    </a:lnTo>
                    <a:lnTo>
                      <a:pt x="829" y="918"/>
                    </a:lnTo>
                    <a:lnTo>
                      <a:pt x="809" y="933"/>
                    </a:lnTo>
                    <a:lnTo>
                      <a:pt x="790" y="947"/>
                    </a:lnTo>
                    <a:lnTo>
                      <a:pt x="769" y="962"/>
                    </a:lnTo>
                    <a:lnTo>
                      <a:pt x="748" y="974"/>
                    </a:lnTo>
                    <a:lnTo>
                      <a:pt x="727" y="985"/>
                    </a:lnTo>
                    <a:lnTo>
                      <a:pt x="704" y="996"/>
                    </a:lnTo>
                    <a:lnTo>
                      <a:pt x="681" y="1005"/>
                    </a:lnTo>
                    <a:lnTo>
                      <a:pt x="656" y="1014"/>
                    </a:lnTo>
                    <a:lnTo>
                      <a:pt x="634" y="1021"/>
                    </a:lnTo>
                    <a:lnTo>
                      <a:pt x="609" y="1026"/>
                    </a:lnTo>
                    <a:lnTo>
                      <a:pt x="584" y="1030"/>
                    </a:lnTo>
                    <a:lnTo>
                      <a:pt x="558" y="1034"/>
                    </a:lnTo>
                    <a:lnTo>
                      <a:pt x="533" y="1035"/>
                    </a:lnTo>
                    <a:lnTo>
                      <a:pt x="507" y="1037"/>
                    </a:lnTo>
                    <a:lnTo>
                      <a:pt x="507" y="1037"/>
                    </a:lnTo>
                    <a:lnTo>
                      <a:pt x="480" y="1035"/>
                    </a:lnTo>
                    <a:lnTo>
                      <a:pt x="454" y="1034"/>
                    </a:lnTo>
                    <a:lnTo>
                      <a:pt x="429" y="1030"/>
                    </a:lnTo>
                    <a:lnTo>
                      <a:pt x="405" y="1026"/>
                    </a:lnTo>
                    <a:lnTo>
                      <a:pt x="380" y="1021"/>
                    </a:lnTo>
                    <a:lnTo>
                      <a:pt x="356" y="1014"/>
                    </a:lnTo>
                    <a:lnTo>
                      <a:pt x="333" y="1005"/>
                    </a:lnTo>
                    <a:lnTo>
                      <a:pt x="310" y="996"/>
                    </a:lnTo>
                    <a:lnTo>
                      <a:pt x="287" y="985"/>
                    </a:lnTo>
                    <a:lnTo>
                      <a:pt x="266" y="974"/>
                    </a:lnTo>
                    <a:lnTo>
                      <a:pt x="243" y="962"/>
                    </a:lnTo>
                    <a:lnTo>
                      <a:pt x="224" y="947"/>
                    </a:lnTo>
                    <a:lnTo>
                      <a:pt x="204" y="933"/>
                    </a:lnTo>
                    <a:lnTo>
                      <a:pt x="185" y="918"/>
                    </a:lnTo>
                    <a:lnTo>
                      <a:pt x="165" y="902"/>
                    </a:lnTo>
                    <a:lnTo>
                      <a:pt x="148" y="884"/>
                    </a:lnTo>
                    <a:lnTo>
                      <a:pt x="132" y="866"/>
                    </a:lnTo>
                    <a:lnTo>
                      <a:pt x="116" y="848"/>
                    </a:lnTo>
                    <a:lnTo>
                      <a:pt x="100" y="828"/>
                    </a:lnTo>
                    <a:lnTo>
                      <a:pt x="86" y="809"/>
                    </a:lnTo>
                    <a:lnTo>
                      <a:pt x="74" y="787"/>
                    </a:lnTo>
                    <a:lnTo>
                      <a:pt x="62" y="765"/>
                    </a:lnTo>
                    <a:lnTo>
                      <a:pt x="49" y="744"/>
                    </a:lnTo>
                    <a:lnTo>
                      <a:pt x="39" y="720"/>
                    </a:lnTo>
                    <a:lnTo>
                      <a:pt x="30" y="697"/>
                    </a:lnTo>
                    <a:lnTo>
                      <a:pt x="23" y="672"/>
                    </a:lnTo>
                    <a:lnTo>
                      <a:pt x="16" y="648"/>
                    </a:lnTo>
                    <a:lnTo>
                      <a:pt x="11" y="623"/>
                    </a:lnTo>
                    <a:lnTo>
                      <a:pt x="5" y="598"/>
                    </a:lnTo>
                    <a:lnTo>
                      <a:pt x="2" y="571"/>
                    </a:lnTo>
                    <a:lnTo>
                      <a:pt x="0" y="544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491"/>
                    </a:lnTo>
                    <a:lnTo>
                      <a:pt x="2" y="464"/>
                    </a:lnTo>
                    <a:lnTo>
                      <a:pt x="5" y="439"/>
                    </a:lnTo>
                    <a:lnTo>
                      <a:pt x="11" y="414"/>
                    </a:lnTo>
                    <a:lnTo>
                      <a:pt x="16" y="389"/>
                    </a:lnTo>
                    <a:lnTo>
                      <a:pt x="23" y="364"/>
                    </a:lnTo>
                    <a:lnTo>
                      <a:pt x="30" y="340"/>
                    </a:lnTo>
                    <a:lnTo>
                      <a:pt x="39" y="317"/>
                    </a:lnTo>
                    <a:lnTo>
                      <a:pt x="49" y="293"/>
                    </a:lnTo>
                    <a:lnTo>
                      <a:pt x="62" y="270"/>
                    </a:lnTo>
                    <a:lnTo>
                      <a:pt x="74" y="248"/>
                    </a:lnTo>
                    <a:lnTo>
                      <a:pt x="86" y="228"/>
                    </a:lnTo>
                    <a:lnTo>
                      <a:pt x="100" y="207"/>
                    </a:lnTo>
                    <a:lnTo>
                      <a:pt x="116" y="187"/>
                    </a:lnTo>
                    <a:lnTo>
                      <a:pt x="132" y="169"/>
                    </a:lnTo>
                    <a:lnTo>
                      <a:pt x="148" y="151"/>
                    </a:lnTo>
                    <a:lnTo>
                      <a:pt x="165" y="133"/>
                    </a:lnTo>
                    <a:lnTo>
                      <a:pt x="185" y="117"/>
                    </a:lnTo>
                    <a:lnTo>
                      <a:pt x="204" y="102"/>
                    </a:lnTo>
                    <a:lnTo>
                      <a:pt x="224" y="88"/>
                    </a:lnTo>
                    <a:lnTo>
                      <a:pt x="243" y="74"/>
                    </a:lnTo>
                    <a:lnTo>
                      <a:pt x="266" y="61"/>
                    </a:lnTo>
                    <a:lnTo>
                      <a:pt x="287" y="50"/>
                    </a:lnTo>
                    <a:lnTo>
                      <a:pt x="310" y="39"/>
                    </a:lnTo>
                    <a:lnTo>
                      <a:pt x="333" y="30"/>
                    </a:lnTo>
                    <a:lnTo>
                      <a:pt x="356" y="23"/>
                    </a:lnTo>
                    <a:lnTo>
                      <a:pt x="380" y="16"/>
                    </a:lnTo>
                    <a:lnTo>
                      <a:pt x="405" y="11"/>
                    </a:lnTo>
                    <a:lnTo>
                      <a:pt x="429" y="5"/>
                    </a:lnTo>
                    <a:lnTo>
                      <a:pt x="454" y="2"/>
                    </a:lnTo>
                    <a:lnTo>
                      <a:pt x="480" y="0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33" y="0"/>
                    </a:lnTo>
                    <a:lnTo>
                      <a:pt x="558" y="2"/>
                    </a:lnTo>
                    <a:lnTo>
                      <a:pt x="584" y="5"/>
                    </a:lnTo>
                    <a:lnTo>
                      <a:pt x="609" y="11"/>
                    </a:lnTo>
                    <a:lnTo>
                      <a:pt x="634" y="16"/>
                    </a:lnTo>
                    <a:lnTo>
                      <a:pt x="656" y="23"/>
                    </a:lnTo>
                    <a:lnTo>
                      <a:pt x="681" y="30"/>
                    </a:lnTo>
                    <a:lnTo>
                      <a:pt x="704" y="39"/>
                    </a:lnTo>
                    <a:lnTo>
                      <a:pt x="727" y="50"/>
                    </a:lnTo>
                    <a:lnTo>
                      <a:pt x="748" y="61"/>
                    </a:lnTo>
                    <a:lnTo>
                      <a:pt x="769" y="74"/>
                    </a:lnTo>
                    <a:lnTo>
                      <a:pt x="790" y="88"/>
                    </a:lnTo>
                    <a:lnTo>
                      <a:pt x="809" y="102"/>
                    </a:lnTo>
                    <a:lnTo>
                      <a:pt x="829" y="117"/>
                    </a:lnTo>
                    <a:lnTo>
                      <a:pt x="846" y="133"/>
                    </a:lnTo>
                    <a:lnTo>
                      <a:pt x="864" y="151"/>
                    </a:lnTo>
                    <a:lnTo>
                      <a:pt x="882" y="169"/>
                    </a:lnTo>
                    <a:lnTo>
                      <a:pt x="897" y="187"/>
                    </a:lnTo>
                    <a:lnTo>
                      <a:pt x="913" y="207"/>
                    </a:lnTo>
                    <a:lnTo>
                      <a:pt x="927" y="228"/>
                    </a:lnTo>
                    <a:lnTo>
                      <a:pt x="940" y="248"/>
                    </a:lnTo>
                    <a:lnTo>
                      <a:pt x="952" y="270"/>
                    </a:lnTo>
                    <a:lnTo>
                      <a:pt x="963" y="293"/>
                    </a:lnTo>
                    <a:lnTo>
                      <a:pt x="973" y="317"/>
                    </a:lnTo>
                    <a:lnTo>
                      <a:pt x="982" y="340"/>
                    </a:lnTo>
                    <a:lnTo>
                      <a:pt x="991" y="364"/>
                    </a:lnTo>
                    <a:lnTo>
                      <a:pt x="998" y="389"/>
                    </a:lnTo>
                    <a:lnTo>
                      <a:pt x="1003" y="414"/>
                    </a:lnTo>
                    <a:lnTo>
                      <a:pt x="1008" y="439"/>
                    </a:lnTo>
                    <a:lnTo>
                      <a:pt x="1010" y="464"/>
                    </a:lnTo>
                    <a:lnTo>
                      <a:pt x="1012" y="491"/>
                    </a:lnTo>
                    <a:lnTo>
                      <a:pt x="1014" y="519"/>
                    </a:lnTo>
                    <a:lnTo>
                      <a:pt x="1014" y="51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3919" y="1402"/>
                <a:ext cx="1460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4547" y="1687"/>
                <a:ext cx="204" cy="247"/>
              </a:xfrm>
              <a:custGeom>
                <a:avLst/>
                <a:gdLst>
                  <a:gd name="T0" fmla="*/ 7 w 204"/>
                  <a:gd name="T1" fmla="*/ 83 h 247"/>
                  <a:gd name="T2" fmla="*/ 12 w 204"/>
                  <a:gd name="T3" fmla="*/ 54 h 247"/>
                  <a:gd name="T4" fmla="*/ 24 w 204"/>
                  <a:gd name="T5" fmla="*/ 32 h 247"/>
                  <a:gd name="T6" fmla="*/ 37 w 204"/>
                  <a:gd name="T7" fmla="*/ 20 h 247"/>
                  <a:gd name="T8" fmla="*/ 67 w 204"/>
                  <a:gd name="T9" fmla="*/ 5 h 247"/>
                  <a:gd name="T10" fmla="*/ 105 w 204"/>
                  <a:gd name="T11" fmla="*/ 0 h 247"/>
                  <a:gd name="T12" fmla="*/ 128 w 204"/>
                  <a:gd name="T13" fmla="*/ 2 h 247"/>
                  <a:gd name="T14" fmla="*/ 163 w 204"/>
                  <a:gd name="T15" fmla="*/ 14 h 247"/>
                  <a:gd name="T16" fmla="*/ 185 w 204"/>
                  <a:gd name="T17" fmla="*/ 32 h 247"/>
                  <a:gd name="T18" fmla="*/ 195 w 204"/>
                  <a:gd name="T19" fmla="*/ 54 h 247"/>
                  <a:gd name="T20" fmla="*/ 195 w 204"/>
                  <a:gd name="T21" fmla="*/ 61 h 247"/>
                  <a:gd name="T22" fmla="*/ 192 w 204"/>
                  <a:gd name="T23" fmla="*/ 90 h 247"/>
                  <a:gd name="T24" fmla="*/ 181 w 204"/>
                  <a:gd name="T25" fmla="*/ 106 h 247"/>
                  <a:gd name="T26" fmla="*/ 170 w 204"/>
                  <a:gd name="T27" fmla="*/ 112 h 247"/>
                  <a:gd name="T28" fmla="*/ 165 w 204"/>
                  <a:gd name="T29" fmla="*/ 114 h 247"/>
                  <a:gd name="T30" fmla="*/ 170 w 204"/>
                  <a:gd name="T31" fmla="*/ 117 h 247"/>
                  <a:gd name="T32" fmla="*/ 185 w 204"/>
                  <a:gd name="T33" fmla="*/ 123 h 247"/>
                  <a:gd name="T34" fmla="*/ 197 w 204"/>
                  <a:gd name="T35" fmla="*/ 139 h 247"/>
                  <a:gd name="T36" fmla="*/ 204 w 204"/>
                  <a:gd name="T37" fmla="*/ 171 h 247"/>
                  <a:gd name="T38" fmla="*/ 202 w 204"/>
                  <a:gd name="T39" fmla="*/ 182 h 247"/>
                  <a:gd name="T40" fmla="*/ 192 w 204"/>
                  <a:gd name="T41" fmla="*/ 207 h 247"/>
                  <a:gd name="T42" fmla="*/ 170 w 204"/>
                  <a:gd name="T43" fmla="*/ 231 h 247"/>
                  <a:gd name="T44" fmla="*/ 142 w 204"/>
                  <a:gd name="T45" fmla="*/ 241 h 247"/>
                  <a:gd name="T46" fmla="*/ 118 w 204"/>
                  <a:gd name="T47" fmla="*/ 245 h 247"/>
                  <a:gd name="T48" fmla="*/ 105 w 204"/>
                  <a:gd name="T49" fmla="*/ 247 h 247"/>
                  <a:gd name="T50" fmla="*/ 70 w 204"/>
                  <a:gd name="T51" fmla="*/ 243 h 247"/>
                  <a:gd name="T52" fmla="*/ 44 w 204"/>
                  <a:gd name="T53" fmla="*/ 234 h 247"/>
                  <a:gd name="T54" fmla="*/ 24 w 204"/>
                  <a:gd name="T55" fmla="*/ 222 h 247"/>
                  <a:gd name="T56" fmla="*/ 12 w 204"/>
                  <a:gd name="T57" fmla="*/ 205 h 247"/>
                  <a:gd name="T58" fmla="*/ 5 w 204"/>
                  <a:gd name="T59" fmla="*/ 189 h 247"/>
                  <a:gd name="T60" fmla="*/ 0 w 204"/>
                  <a:gd name="T61" fmla="*/ 160 h 247"/>
                  <a:gd name="T62" fmla="*/ 65 w 204"/>
                  <a:gd name="T63" fmla="*/ 151 h 247"/>
                  <a:gd name="T64" fmla="*/ 65 w 204"/>
                  <a:gd name="T65" fmla="*/ 160 h 247"/>
                  <a:gd name="T66" fmla="*/ 70 w 204"/>
                  <a:gd name="T67" fmla="*/ 175 h 247"/>
                  <a:gd name="T68" fmla="*/ 74 w 204"/>
                  <a:gd name="T69" fmla="*/ 180 h 247"/>
                  <a:gd name="T70" fmla="*/ 86 w 204"/>
                  <a:gd name="T71" fmla="*/ 189 h 247"/>
                  <a:gd name="T72" fmla="*/ 102 w 204"/>
                  <a:gd name="T73" fmla="*/ 191 h 247"/>
                  <a:gd name="T74" fmla="*/ 114 w 204"/>
                  <a:gd name="T75" fmla="*/ 189 h 247"/>
                  <a:gd name="T76" fmla="*/ 125 w 204"/>
                  <a:gd name="T77" fmla="*/ 186 h 247"/>
                  <a:gd name="T78" fmla="*/ 130 w 204"/>
                  <a:gd name="T79" fmla="*/ 177 h 247"/>
                  <a:gd name="T80" fmla="*/ 134 w 204"/>
                  <a:gd name="T81" fmla="*/ 164 h 247"/>
                  <a:gd name="T82" fmla="*/ 132 w 204"/>
                  <a:gd name="T83" fmla="*/ 157 h 247"/>
                  <a:gd name="T84" fmla="*/ 126 w 204"/>
                  <a:gd name="T85" fmla="*/ 148 h 247"/>
                  <a:gd name="T86" fmla="*/ 112 w 204"/>
                  <a:gd name="T87" fmla="*/ 141 h 247"/>
                  <a:gd name="T88" fmla="*/ 102 w 204"/>
                  <a:gd name="T89" fmla="*/ 139 h 247"/>
                  <a:gd name="T90" fmla="*/ 82 w 204"/>
                  <a:gd name="T91" fmla="*/ 141 h 247"/>
                  <a:gd name="T92" fmla="*/ 82 w 204"/>
                  <a:gd name="T93" fmla="*/ 94 h 247"/>
                  <a:gd name="T94" fmla="*/ 102 w 204"/>
                  <a:gd name="T95" fmla="*/ 96 h 247"/>
                  <a:gd name="T96" fmla="*/ 123 w 204"/>
                  <a:gd name="T97" fmla="*/ 92 h 247"/>
                  <a:gd name="T98" fmla="*/ 130 w 204"/>
                  <a:gd name="T99" fmla="*/ 85 h 247"/>
                  <a:gd name="T100" fmla="*/ 134 w 204"/>
                  <a:gd name="T101" fmla="*/ 74 h 247"/>
                  <a:gd name="T102" fmla="*/ 134 w 204"/>
                  <a:gd name="T103" fmla="*/ 69 h 247"/>
                  <a:gd name="T104" fmla="*/ 128 w 204"/>
                  <a:gd name="T105" fmla="*/ 61 h 247"/>
                  <a:gd name="T106" fmla="*/ 114 w 204"/>
                  <a:gd name="T107" fmla="*/ 54 h 247"/>
                  <a:gd name="T108" fmla="*/ 104 w 204"/>
                  <a:gd name="T109" fmla="*/ 52 h 247"/>
                  <a:gd name="T110" fmla="*/ 84 w 204"/>
                  <a:gd name="T111" fmla="*/ 58 h 247"/>
                  <a:gd name="T112" fmla="*/ 75 w 204"/>
                  <a:gd name="T113" fmla="*/ 65 h 247"/>
                  <a:gd name="T114" fmla="*/ 70 w 204"/>
                  <a:gd name="T115" fmla="*/ 76 h 247"/>
                  <a:gd name="T116" fmla="*/ 7 w 204"/>
                  <a:gd name="T117" fmla="*/ 83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4" h="247">
                    <a:moveTo>
                      <a:pt x="7" y="83"/>
                    </a:moveTo>
                    <a:lnTo>
                      <a:pt x="7" y="83"/>
                    </a:lnTo>
                    <a:lnTo>
                      <a:pt x="9" y="63"/>
                    </a:lnTo>
                    <a:lnTo>
                      <a:pt x="12" y="54"/>
                    </a:lnTo>
                    <a:lnTo>
                      <a:pt x="16" y="45"/>
                    </a:lnTo>
                    <a:lnTo>
                      <a:pt x="24" y="32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51" y="11"/>
                    </a:lnTo>
                    <a:lnTo>
                      <a:pt x="67" y="5"/>
                    </a:lnTo>
                    <a:lnTo>
                      <a:pt x="86" y="2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28" y="2"/>
                    </a:lnTo>
                    <a:lnTo>
                      <a:pt x="148" y="7"/>
                    </a:lnTo>
                    <a:lnTo>
                      <a:pt x="163" y="14"/>
                    </a:lnTo>
                    <a:lnTo>
                      <a:pt x="176" y="23"/>
                    </a:lnTo>
                    <a:lnTo>
                      <a:pt x="185" y="32"/>
                    </a:lnTo>
                    <a:lnTo>
                      <a:pt x="192" y="43"/>
                    </a:lnTo>
                    <a:lnTo>
                      <a:pt x="195" y="54"/>
                    </a:lnTo>
                    <a:lnTo>
                      <a:pt x="195" y="61"/>
                    </a:lnTo>
                    <a:lnTo>
                      <a:pt x="195" y="61"/>
                    </a:lnTo>
                    <a:lnTo>
                      <a:pt x="195" y="79"/>
                    </a:lnTo>
                    <a:lnTo>
                      <a:pt x="192" y="90"/>
                    </a:lnTo>
                    <a:lnTo>
                      <a:pt x="186" y="99"/>
                    </a:lnTo>
                    <a:lnTo>
                      <a:pt x="181" y="106"/>
                    </a:lnTo>
                    <a:lnTo>
                      <a:pt x="174" y="110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65" y="114"/>
                    </a:lnTo>
                    <a:lnTo>
                      <a:pt x="165" y="114"/>
                    </a:lnTo>
                    <a:lnTo>
                      <a:pt x="170" y="117"/>
                    </a:lnTo>
                    <a:lnTo>
                      <a:pt x="177" y="119"/>
                    </a:lnTo>
                    <a:lnTo>
                      <a:pt x="185" y="123"/>
                    </a:lnTo>
                    <a:lnTo>
                      <a:pt x="192" y="130"/>
                    </a:lnTo>
                    <a:lnTo>
                      <a:pt x="197" y="139"/>
                    </a:lnTo>
                    <a:lnTo>
                      <a:pt x="202" y="153"/>
                    </a:lnTo>
                    <a:lnTo>
                      <a:pt x="204" y="171"/>
                    </a:lnTo>
                    <a:lnTo>
                      <a:pt x="204" y="171"/>
                    </a:lnTo>
                    <a:lnTo>
                      <a:pt x="202" y="182"/>
                    </a:lnTo>
                    <a:lnTo>
                      <a:pt x="199" y="195"/>
                    </a:lnTo>
                    <a:lnTo>
                      <a:pt x="192" y="207"/>
                    </a:lnTo>
                    <a:lnTo>
                      <a:pt x="183" y="220"/>
                    </a:lnTo>
                    <a:lnTo>
                      <a:pt x="170" y="231"/>
                    </a:lnTo>
                    <a:lnTo>
                      <a:pt x="153" y="238"/>
                    </a:lnTo>
                    <a:lnTo>
                      <a:pt x="142" y="241"/>
                    </a:lnTo>
                    <a:lnTo>
                      <a:pt x="132" y="243"/>
                    </a:lnTo>
                    <a:lnTo>
                      <a:pt x="118" y="245"/>
                    </a:lnTo>
                    <a:lnTo>
                      <a:pt x="105" y="247"/>
                    </a:lnTo>
                    <a:lnTo>
                      <a:pt x="105" y="247"/>
                    </a:lnTo>
                    <a:lnTo>
                      <a:pt x="86" y="245"/>
                    </a:lnTo>
                    <a:lnTo>
                      <a:pt x="70" y="243"/>
                    </a:lnTo>
                    <a:lnTo>
                      <a:pt x="56" y="240"/>
                    </a:lnTo>
                    <a:lnTo>
                      <a:pt x="44" y="234"/>
                    </a:lnTo>
                    <a:lnTo>
                      <a:pt x="33" y="227"/>
                    </a:lnTo>
                    <a:lnTo>
                      <a:pt x="24" y="222"/>
                    </a:lnTo>
                    <a:lnTo>
                      <a:pt x="17" y="214"/>
                    </a:lnTo>
                    <a:lnTo>
                      <a:pt x="12" y="205"/>
                    </a:lnTo>
                    <a:lnTo>
                      <a:pt x="9" y="198"/>
                    </a:lnTo>
                    <a:lnTo>
                      <a:pt x="5" y="189"/>
                    </a:lnTo>
                    <a:lnTo>
                      <a:pt x="2" y="175"/>
                    </a:lnTo>
                    <a:lnTo>
                      <a:pt x="0" y="160"/>
                    </a:lnTo>
                    <a:lnTo>
                      <a:pt x="0" y="151"/>
                    </a:lnTo>
                    <a:lnTo>
                      <a:pt x="65" y="151"/>
                    </a:lnTo>
                    <a:lnTo>
                      <a:pt x="65" y="151"/>
                    </a:lnTo>
                    <a:lnTo>
                      <a:pt x="65" y="160"/>
                    </a:lnTo>
                    <a:lnTo>
                      <a:pt x="67" y="169"/>
                    </a:lnTo>
                    <a:lnTo>
                      <a:pt x="70" y="175"/>
                    </a:lnTo>
                    <a:lnTo>
                      <a:pt x="74" y="180"/>
                    </a:lnTo>
                    <a:lnTo>
                      <a:pt x="74" y="180"/>
                    </a:lnTo>
                    <a:lnTo>
                      <a:pt x="79" y="186"/>
                    </a:lnTo>
                    <a:lnTo>
                      <a:pt x="86" y="189"/>
                    </a:lnTo>
                    <a:lnTo>
                      <a:pt x="93" y="191"/>
                    </a:lnTo>
                    <a:lnTo>
                      <a:pt x="102" y="191"/>
                    </a:lnTo>
                    <a:lnTo>
                      <a:pt x="102" y="191"/>
                    </a:lnTo>
                    <a:lnTo>
                      <a:pt x="114" y="189"/>
                    </a:lnTo>
                    <a:lnTo>
                      <a:pt x="119" y="187"/>
                    </a:lnTo>
                    <a:lnTo>
                      <a:pt x="125" y="186"/>
                    </a:lnTo>
                    <a:lnTo>
                      <a:pt x="128" y="182"/>
                    </a:lnTo>
                    <a:lnTo>
                      <a:pt x="130" y="177"/>
                    </a:lnTo>
                    <a:lnTo>
                      <a:pt x="132" y="171"/>
                    </a:lnTo>
                    <a:lnTo>
                      <a:pt x="134" y="164"/>
                    </a:lnTo>
                    <a:lnTo>
                      <a:pt x="134" y="164"/>
                    </a:lnTo>
                    <a:lnTo>
                      <a:pt x="132" y="157"/>
                    </a:lnTo>
                    <a:lnTo>
                      <a:pt x="130" y="151"/>
                    </a:lnTo>
                    <a:lnTo>
                      <a:pt x="126" y="148"/>
                    </a:lnTo>
                    <a:lnTo>
                      <a:pt x="123" y="144"/>
                    </a:lnTo>
                    <a:lnTo>
                      <a:pt x="112" y="141"/>
                    </a:lnTo>
                    <a:lnTo>
                      <a:pt x="102" y="139"/>
                    </a:lnTo>
                    <a:lnTo>
                      <a:pt x="102" y="139"/>
                    </a:lnTo>
                    <a:lnTo>
                      <a:pt x="90" y="141"/>
                    </a:lnTo>
                    <a:lnTo>
                      <a:pt x="82" y="141"/>
                    </a:lnTo>
                    <a:lnTo>
                      <a:pt x="82" y="94"/>
                    </a:lnTo>
                    <a:lnTo>
                      <a:pt x="82" y="94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112" y="96"/>
                    </a:lnTo>
                    <a:lnTo>
                      <a:pt x="123" y="92"/>
                    </a:lnTo>
                    <a:lnTo>
                      <a:pt x="126" y="88"/>
                    </a:lnTo>
                    <a:lnTo>
                      <a:pt x="130" y="85"/>
                    </a:lnTo>
                    <a:lnTo>
                      <a:pt x="134" y="79"/>
                    </a:lnTo>
                    <a:lnTo>
                      <a:pt x="134" y="74"/>
                    </a:lnTo>
                    <a:lnTo>
                      <a:pt x="134" y="74"/>
                    </a:lnTo>
                    <a:lnTo>
                      <a:pt x="134" y="69"/>
                    </a:lnTo>
                    <a:lnTo>
                      <a:pt x="130" y="65"/>
                    </a:lnTo>
                    <a:lnTo>
                      <a:pt x="128" y="61"/>
                    </a:lnTo>
                    <a:lnTo>
                      <a:pt x="123" y="58"/>
                    </a:lnTo>
                    <a:lnTo>
                      <a:pt x="114" y="54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90" y="54"/>
                    </a:lnTo>
                    <a:lnTo>
                      <a:pt x="84" y="58"/>
                    </a:lnTo>
                    <a:lnTo>
                      <a:pt x="79" y="59"/>
                    </a:lnTo>
                    <a:lnTo>
                      <a:pt x="75" y="65"/>
                    </a:lnTo>
                    <a:lnTo>
                      <a:pt x="72" y="70"/>
                    </a:lnTo>
                    <a:lnTo>
                      <a:pt x="70" y="76"/>
                    </a:lnTo>
                    <a:lnTo>
                      <a:pt x="70" y="83"/>
                    </a:lnTo>
                    <a:lnTo>
                      <a:pt x="7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/>
              <p:cNvSpPr>
                <a:spLocks noEditPoints="1"/>
              </p:cNvSpPr>
              <p:nvPr/>
            </p:nvSpPr>
            <p:spPr bwMode="auto">
              <a:xfrm>
                <a:off x="4429" y="1120"/>
                <a:ext cx="169" cy="185"/>
              </a:xfrm>
              <a:custGeom>
                <a:avLst/>
                <a:gdLst>
                  <a:gd name="T0" fmla="*/ 70 w 169"/>
                  <a:gd name="T1" fmla="*/ 0 h 185"/>
                  <a:gd name="T2" fmla="*/ 98 w 169"/>
                  <a:gd name="T3" fmla="*/ 0 h 185"/>
                  <a:gd name="T4" fmla="*/ 169 w 169"/>
                  <a:gd name="T5" fmla="*/ 185 h 185"/>
                  <a:gd name="T6" fmla="*/ 142 w 169"/>
                  <a:gd name="T7" fmla="*/ 185 h 185"/>
                  <a:gd name="T8" fmla="*/ 121 w 169"/>
                  <a:gd name="T9" fmla="*/ 129 h 185"/>
                  <a:gd name="T10" fmla="*/ 46 w 169"/>
                  <a:gd name="T11" fmla="*/ 129 h 185"/>
                  <a:gd name="T12" fmla="*/ 25 w 169"/>
                  <a:gd name="T13" fmla="*/ 185 h 185"/>
                  <a:gd name="T14" fmla="*/ 0 w 169"/>
                  <a:gd name="T15" fmla="*/ 185 h 185"/>
                  <a:gd name="T16" fmla="*/ 70 w 169"/>
                  <a:gd name="T17" fmla="*/ 0 h 185"/>
                  <a:gd name="T18" fmla="*/ 53 w 169"/>
                  <a:gd name="T19" fmla="*/ 108 h 185"/>
                  <a:gd name="T20" fmla="*/ 114 w 169"/>
                  <a:gd name="T21" fmla="*/ 108 h 185"/>
                  <a:gd name="T22" fmla="*/ 84 w 169"/>
                  <a:gd name="T23" fmla="*/ 21 h 185"/>
                  <a:gd name="T24" fmla="*/ 84 w 169"/>
                  <a:gd name="T25" fmla="*/ 21 h 185"/>
                  <a:gd name="T26" fmla="*/ 53 w 169"/>
                  <a:gd name="T27" fmla="*/ 10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9" h="185">
                    <a:moveTo>
                      <a:pt x="70" y="0"/>
                    </a:moveTo>
                    <a:lnTo>
                      <a:pt x="98" y="0"/>
                    </a:lnTo>
                    <a:lnTo>
                      <a:pt x="169" y="185"/>
                    </a:lnTo>
                    <a:lnTo>
                      <a:pt x="142" y="185"/>
                    </a:lnTo>
                    <a:lnTo>
                      <a:pt x="121" y="129"/>
                    </a:lnTo>
                    <a:lnTo>
                      <a:pt x="46" y="129"/>
                    </a:lnTo>
                    <a:lnTo>
                      <a:pt x="25" y="185"/>
                    </a:lnTo>
                    <a:lnTo>
                      <a:pt x="0" y="185"/>
                    </a:lnTo>
                    <a:lnTo>
                      <a:pt x="70" y="0"/>
                    </a:lnTo>
                    <a:close/>
                    <a:moveTo>
                      <a:pt x="53" y="108"/>
                    </a:moveTo>
                    <a:lnTo>
                      <a:pt x="114" y="108"/>
                    </a:lnTo>
                    <a:lnTo>
                      <a:pt x="84" y="21"/>
                    </a:lnTo>
                    <a:lnTo>
                      <a:pt x="84" y="21"/>
                    </a:lnTo>
                    <a:lnTo>
                      <a:pt x="53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0"/>
              <p:cNvSpPr>
                <a:spLocks noEditPoints="1"/>
              </p:cNvSpPr>
              <p:nvPr/>
            </p:nvSpPr>
            <p:spPr bwMode="auto">
              <a:xfrm>
                <a:off x="4614" y="1120"/>
                <a:ext cx="21" cy="185"/>
              </a:xfrm>
              <a:custGeom>
                <a:avLst/>
                <a:gdLst>
                  <a:gd name="T0" fmla="*/ 21 w 21"/>
                  <a:gd name="T1" fmla="*/ 27 h 185"/>
                  <a:gd name="T2" fmla="*/ 0 w 21"/>
                  <a:gd name="T3" fmla="*/ 27 h 185"/>
                  <a:gd name="T4" fmla="*/ 0 w 21"/>
                  <a:gd name="T5" fmla="*/ 0 h 185"/>
                  <a:gd name="T6" fmla="*/ 21 w 21"/>
                  <a:gd name="T7" fmla="*/ 0 h 185"/>
                  <a:gd name="T8" fmla="*/ 21 w 21"/>
                  <a:gd name="T9" fmla="*/ 27 h 185"/>
                  <a:gd name="T10" fmla="*/ 0 w 21"/>
                  <a:gd name="T11" fmla="*/ 50 h 185"/>
                  <a:gd name="T12" fmla="*/ 21 w 21"/>
                  <a:gd name="T13" fmla="*/ 50 h 185"/>
                  <a:gd name="T14" fmla="*/ 21 w 21"/>
                  <a:gd name="T15" fmla="*/ 185 h 185"/>
                  <a:gd name="T16" fmla="*/ 0 w 21"/>
                  <a:gd name="T17" fmla="*/ 185 h 185"/>
                  <a:gd name="T18" fmla="*/ 0 w 21"/>
                  <a:gd name="T19" fmla="*/ 5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85">
                    <a:moveTo>
                      <a:pt x="21" y="27"/>
                    </a:moveTo>
                    <a:lnTo>
                      <a:pt x="0" y="27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7"/>
                    </a:lnTo>
                    <a:close/>
                    <a:moveTo>
                      <a:pt x="0" y="50"/>
                    </a:moveTo>
                    <a:lnTo>
                      <a:pt x="21" y="50"/>
                    </a:lnTo>
                    <a:lnTo>
                      <a:pt x="21" y="185"/>
                    </a:lnTo>
                    <a:lnTo>
                      <a:pt x="0" y="18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4668" y="1166"/>
                <a:ext cx="183" cy="139"/>
              </a:xfrm>
              <a:custGeom>
                <a:avLst/>
                <a:gdLst>
                  <a:gd name="T0" fmla="*/ 20 w 183"/>
                  <a:gd name="T1" fmla="*/ 4 h 139"/>
                  <a:gd name="T2" fmla="*/ 21 w 183"/>
                  <a:gd name="T3" fmla="*/ 24 h 139"/>
                  <a:gd name="T4" fmla="*/ 28 w 183"/>
                  <a:gd name="T5" fmla="*/ 15 h 139"/>
                  <a:gd name="T6" fmla="*/ 49 w 183"/>
                  <a:gd name="T7" fmla="*/ 2 h 139"/>
                  <a:gd name="T8" fmla="*/ 64 w 183"/>
                  <a:gd name="T9" fmla="*/ 0 h 139"/>
                  <a:gd name="T10" fmla="*/ 85 w 183"/>
                  <a:gd name="T11" fmla="*/ 6 h 139"/>
                  <a:gd name="T12" fmla="*/ 97 w 183"/>
                  <a:gd name="T13" fmla="*/ 18 h 139"/>
                  <a:gd name="T14" fmla="*/ 99 w 183"/>
                  <a:gd name="T15" fmla="*/ 24 h 139"/>
                  <a:gd name="T16" fmla="*/ 116 w 183"/>
                  <a:gd name="T17" fmla="*/ 8 h 139"/>
                  <a:gd name="T18" fmla="*/ 139 w 183"/>
                  <a:gd name="T19" fmla="*/ 0 h 139"/>
                  <a:gd name="T20" fmla="*/ 150 w 183"/>
                  <a:gd name="T21" fmla="*/ 2 h 139"/>
                  <a:gd name="T22" fmla="*/ 166 w 183"/>
                  <a:gd name="T23" fmla="*/ 6 h 139"/>
                  <a:gd name="T24" fmla="*/ 176 w 183"/>
                  <a:gd name="T25" fmla="*/ 15 h 139"/>
                  <a:gd name="T26" fmla="*/ 183 w 183"/>
                  <a:gd name="T27" fmla="*/ 31 h 139"/>
                  <a:gd name="T28" fmla="*/ 183 w 183"/>
                  <a:gd name="T29" fmla="*/ 139 h 139"/>
                  <a:gd name="T30" fmla="*/ 162 w 183"/>
                  <a:gd name="T31" fmla="*/ 51 h 139"/>
                  <a:gd name="T32" fmla="*/ 160 w 183"/>
                  <a:gd name="T33" fmla="*/ 38 h 139"/>
                  <a:gd name="T34" fmla="*/ 157 w 183"/>
                  <a:gd name="T35" fmla="*/ 29 h 139"/>
                  <a:gd name="T36" fmla="*/ 150 w 183"/>
                  <a:gd name="T37" fmla="*/ 22 h 139"/>
                  <a:gd name="T38" fmla="*/ 137 w 183"/>
                  <a:gd name="T39" fmla="*/ 20 h 139"/>
                  <a:gd name="T40" fmla="*/ 129 w 183"/>
                  <a:gd name="T41" fmla="*/ 22 h 139"/>
                  <a:gd name="T42" fmla="*/ 116 w 183"/>
                  <a:gd name="T43" fmla="*/ 26 h 139"/>
                  <a:gd name="T44" fmla="*/ 108 w 183"/>
                  <a:gd name="T45" fmla="*/ 35 h 139"/>
                  <a:gd name="T46" fmla="*/ 102 w 183"/>
                  <a:gd name="T47" fmla="*/ 47 h 139"/>
                  <a:gd name="T48" fmla="*/ 102 w 183"/>
                  <a:gd name="T49" fmla="*/ 139 h 139"/>
                  <a:gd name="T50" fmla="*/ 81 w 183"/>
                  <a:gd name="T51" fmla="*/ 51 h 139"/>
                  <a:gd name="T52" fmla="*/ 79 w 183"/>
                  <a:gd name="T53" fmla="*/ 38 h 139"/>
                  <a:gd name="T54" fmla="*/ 76 w 183"/>
                  <a:gd name="T55" fmla="*/ 29 h 139"/>
                  <a:gd name="T56" fmla="*/ 69 w 183"/>
                  <a:gd name="T57" fmla="*/ 22 h 139"/>
                  <a:gd name="T58" fmla="*/ 56 w 183"/>
                  <a:gd name="T59" fmla="*/ 20 h 139"/>
                  <a:gd name="T60" fmla="*/ 48 w 183"/>
                  <a:gd name="T61" fmla="*/ 22 h 139"/>
                  <a:gd name="T62" fmla="*/ 34 w 183"/>
                  <a:gd name="T63" fmla="*/ 29 h 139"/>
                  <a:gd name="T64" fmla="*/ 25 w 183"/>
                  <a:gd name="T65" fmla="*/ 40 h 139"/>
                  <a:gd name="T66" fmla="*/ 21 w 183"/>
                  <a:gd name="T67" fmla="*/ 54 h 139"/>
                  <a:gd name="T68" fmla="*/ 0 w 183"/>
                  <a:gd name="T6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3" h="139">
                    <a:moveTo>
                      <a:pt x="0" y="4"/>
                    </a:moveTo>
                    <a:lnTo>
                      <a:pt x="20" y="4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8" y="15"/>
                    </a:lnTo>
                    <a:lnTo>
                      <a:pt x="39" y="8"/>
                    </a:lnTo>
                    <a:lnTo>
                      <a:pt x="49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4" y="2"/>
                    </a:lnTo>
                    <a:lnTo>
                      <a:pt x="85" y="6"/>
                    </a:lnTo>
                    <a:lnTo>
                      <a:pt x="93" y="13"/>
                    </a:lnTo>
                    <a:lnTo>
                      <a:pt x="97" y="18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108" y="15"/>
                    </a:lnTo>
                    <a:lnTo>
                      <a:pt x="116" y="8"/>
                    </a:lnTo>
                    <a:lnTo>
                      <a:pt x="127" y="2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50" y="2"/>
                    </a:lnTo>
                    <a:lnTo>
                      <a:pt x="159" y="4"/>
                    </a:lnTo>
                    <a:lnTo>
                      <a:pt x="166" y="6"/>
                    </a:lnTo>
                    <a:lnTo>
                      <a:pt x="171" y="9"/>
                    </a:lnTo>
                    <a:lnTo>
                      <a:pt x="176" y="15"/>
                    </a:lnTo>
                    <a:lnTo>
                      <a:pt x="180" y="22"/>
                    </a:lnTo>
                    <a:lnTo>
                      <a:pt x="183" y="31"/>
                    </a:lnTo>
                    <a:lnTo>
                      <a:pt x="183" y="40"/>
                    </a:lnTo>
                    <a:lnTo>
                      <a:pt x="183" y="139"/>
                    </a:lnTo>
                    <a:lnTo>
                      <a:pt x="162" y="139"/>
                    </a:lnTo>
                    <a:lnTo>
                      <a:pt x="162" y="51"/>
                    </a:lnTo>
                    <a:lnTo>
                      <a:pt x="162" y="51"/>
                    </a:lnTo>
                    <a:lnTo>
                      <a:pt x="160" y="38"/>
                    </a:lnTo>
                    <a:lnTo>
                      <a:pt x="160" y="33"/>
                    </a:lnTo>
                    <a:lnTo>
                      <a:pt x="157" y="29"/>
                    </a:lnTo>
                    <a:lnTo>
                      <a:pt x="153" y="26"/>
                    </a:lnTo>
                    <a:lnTo>
                      <a:pt x="150" y="22"/>
                    </a:lnTo>
                    <a:lnTo>
                      <a:pt x="144" y="22"/>
                    </a:lnTo>
                    <a:lnTo>
                      <a:pt x="137" y="20"/>
                    </a:lnTo>
                    <a:lnTo>
                      <a:pt x="137" y="20"/>
                    </a:lnTo>
                    <a:lnTo>
                      <a:pt x="129" y="22"/>
                    </a:lnTo>
                    <a:lnTo>
                      <a:pt x="123" y="24"/>
                    </a:lnTo>
                    <a:lnTo>
                      <a:pt x="116" y="26"/>
                    </a:lnTo>
                    <a:lnTo>
                      <a:pt x="111" y="29"/>
                    </a:lnTo>
                    <a:lnTo>
                      <a:pt x="108" y="35"/>
                    </a:lnTo>
                    <a:lnTo>
                      <a:pt x="104" y="40"/>
                    </a:lnTo>
                    <a:lnTo>
                      <a:pt x="102" y="47"/>
                    </a:lnTo>
                    <a:lnTo>
                      <a:pt x="102" y="54"/>
                    </a:lnTo>
                    <a:lnTo>
                      <a:pt x="102" y="139"/>
                    </a:lnTo>
                    <a:lnTo>
                      <a:pt x="81" y="139"/>
                    </a:lnTo>
                    <a:lnTo>
                      <a:pt x="81" y="51"/>
                    </a:lnTo>
                    <a:lnTo>
                      <a:pt x="81" y="51"/>
                    </a:lnTo>
                    <a:lnTo>
                      <a:pt x="79" y="38"/>
                    </a:lnTo>
                    <a:lnTo>
                      <a:pt x="78" y="33"/>
                    </a:lnTo>
                    <a:lnTo>
                      <a:pt x="76" y="29"/>
                    </a:lnTo>
                    <a:lnTo>
                      <a:pt x="72" y="26"/>
                    </a:lnTo>
                    <a:lnTo>
                      <a:pt x="69" y="22"/>
                    </a:lnTo>
                    <a:lnTo>
                      <a:pt x="64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48" y="22"/>
                    </a:lnTo>
                    <a:lnTo>
                      <a:pt x="41" y="24"/>
                    </a:lnTo>
                    <a:lnTo>
                      <a:pt x="34" y="29"/>
                    </a:lnTo>
                    <a:lnTo>
                      <a:pt x="28" y="35"/>
                    </a:lnTo>
                    <a:lnTo>
                      <a:pt x="25" y="40"/>
                    </a:lnTo>
                    <a:lnTo>
                      <a:pt x="23" y="45"/>
                    </a:lnTo>
                    <a:lnTo>
                      <a:pt x="21" y="54"/>
                    </a:lnTo>
                    <a:lnTo>
                      <a:pt x="21" y="139"/>
                    </a:lnTo>
                    <a:lnTo>
                      <a:pt x="0" y="13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806" y="1464"/>
                <a:ext cx="95" cy="122"/>
              </a:xfrm>
              <a:custGeom>
                <a:avLst/>
                <a:gdLst>
                  <a:gd name="T0" fmla="*/ 39 w 95"/>
                  <a:gd name="T1" fmla="*/ 122 h 122"/>
                  <a:gd name="T2" fmla="*/ 39 w 95"/>
                  <a:gd name="T3" fmla="*/ 14 h 122"/>
                  <a:gd name="T4" fmla="*/ 0 w 95"/>
                  <a:gd name="T5" fmla="*/ 14 h 122"/>
                  <a:gd name="T6" fmla="*/ 0 w 95"/>
                  <a:gd name="T7" fmla="*/ 0 h 122"/>
                  <a:gd name="T8" fmla="*/ 95 w 95"/>
                  <a:gd name="T9" fmla="*/ 0 h 122"/>
                  <a:gd name="T10" fmla="*/ 95 w 95"/>
                  <a:gd name="T11" fmla="*/ 14 h 122"/>
                  <a:gd name="T12" fmla="*/ 56 w 95"/>
                  <a:gd name="T13" fmla="*/ 14 h 122"/>
                  <a:gd name="T14" fmla="*/ 56 w 95"/>
                  <a:gd name="T15" fmla="*/ 122 h 122"/>
                  <a:gd name="T16" fmla="*/ 39 w 95"/>
                  <a:gd name="T1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22">
                    <a:moveTo>
                      <a:pt x="39" y="122"/>
                    </a:moveTo>
                    <a:lnTo>
                      <a:pt x="3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95" y="0"/>
                    </a:lnTo>
                    <a:lnTo>
                      <a:pt x="95" y="14"/>
                    </a:lnTo>
                    <a:lnTo>
                      <a:pt x="56" y="14"/>
                    </a:lnTo>
                    <a:lnTo>
                      <a:pt x="56" y="122"/>
                    </a:lnTo>
                    <a:lnTo>
                      <a:pt x="39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901" y="1498"/>
                <a:ext cx="70" cy="90"/>
              </a:xfrm>
              <a:custGeom>
                <a:avLst/>
                <a:gdLst>
                  <a:gd name="T0" fmla="*/ 58 w 70"/>
                  <a:gd name="T1" fmla="*/ 88 h 90"/>
                  <a:gd name="T2" fmla="*/ 58 w 70"/>
                  <a:gd name="T3" fmla="*/ 76 h 90"/>
                  <a:gd name="T4" fmla="*/ 58 w 70"/>
                  <a:gd name="T5" fmla="*/ 76 h 90"/>
                  <a:gd name="T6" fmla="*/ 53 w 70"/>
                  <a:gd name="T7" fmla="*/ 83 h 90"/>
                  <a:gd name="T8" fmla="*/ 46 w 70"/>
                  <a:gd name="T9" fmla="*/ 86 h 90"/>
                  <a:gd name="T10" fmla="*/ 39 w 70"/>
                  <a:gd name="T11" fmla="*/ 90 h 90"/>
                  <a:gd name="T12" fmla="*/ 30 w 70"/>
                  <a:gd name="T13" fmla="*/ 90 h 90"/>
                  <a:gd name="T14" fmla="*/ 30 w 70"/>
                  <a:gd name="T15" fmla="*/ 90 h 90"/>
                  <a:gd name="T16" fmla="*/ 23 w 70"/>
                  <a:gd name="T17" fmla="*/ 90 h 90"/>
                  <a:gd name="T18" fmla="*/ 16 w 70"/>
                  <a:gd name="T19" fmla="*/ 88 h 90"/>
                  <a:gd name="T20" fmla="*/ 16 w 70"/>
                  <a:gd name="T21" fmla="*/ 88 h 90"/>
                  <a:gd name="T22" fmla="*/ 9 w 70"/>
                  <a:gd name="T23" fmla="*/ 85 h 90"/>
                  <a:gd name="T24" fmla="*/ 5 w 70"/>
                  <a:gd name="T25" fmla="*/ 81 h 90"/>
                  <a:gd name="T26" fmla="*/ 5 w 70"/>
                  <a:gd name="T27" fmla="*/ 81 h 90"/>
                  <a:gd name="T28" fmla="*/ 2 w 70"/>
                  <a:gd name="T29" fmla="*/ 76 h 90"/>
                  <a:gd name="T30" fmla="*/ 0 w 70"/>
                  <a:gd name="T31" fmla="*/ 68 h 90"/>
                  <a:gd name="T32" fmla="*/ 0 w 70"/>
                  <a:gd name="T33" fmla="*/ 68 h 90"/>
                  <a:gd name="T34" fmla="*/ 0 w 70"/>
                  <a:gd name="T35" fmla="*/ 54 h 90"/>
                  <a:gd name="T36" fmla="*/ 0 w 70"/>
                  <a:gd name="T37" fmla="*/ 0 h 90"/>
                  <a:gd name="T38" fmla="*/ 14 w 70"/>
                  <a:gd name="T39" fmla="*/ 0 h 90"/>
                  <a:gd name="T40" fmla="*/ 14 w 70"/>
                  <a:gd name="T41" fmla="*/ 49 h 90"/>
                  <a:gd name="T42" fmla="*/ 14 w 70"/>
                  <a:gd name="T43" fmla="*/ 49 h 90"/>
                  <a:gd name="T44" fmla="*/ 16 w 70"/>
                  <a:gd name="T45" fmla="*/ 65 h 90"/>
                  <a:gd name="T46" fmla="*/ 16 w 70"/>
                  <a:gd name="T47" fmla="*/ 65 h 90"/>
                  <a:gd name="T48" fmla="*/ 18 w 70"/>
                  <a:gd name="T49" fmla="*/ 70 h 90"/>
                  <a:gd name="T50" fmla="*/ 21 w 70"/>
                  <a:gd name="T51" fmla="*/ 74 h 90"/>
                  <a:gd name="T52" fmla="*/ 21 w 70"/>
                  <a:gd name="T53" fmla="*/ 74 h 90"/>
                  <a:gd name="T54" fmla="*/ 26 w 70"/>
                  <a:gd name="T55" fmla="*/ 77 h 90"/>
                  <a:gd name="T56" fmla="*/ 33 w 70"/>
                  <a:gd name="T57" fmla="*/ 77 h 90"/>
                  <a:gd name="T58" fmla="*/ 33 w 70"/>
                  <a:gd name="T59" fmla="*/ 77 h 90"/>
                  <a:gd name="T60" fmla="*/ 39 w 70"/>
                  <a:gd name="T61" fmla="*/ 77 h 90"/>
                  <a:gd name="T62" fmla="*/ 46 w 70"/>
                  <a:gd name="T63" fmla="*/ 74 h 90"/>
                  <a:gd name="T64" fmla="*/ 46 w 70"/>
                  <a:gd name="T65" fmla="*/ 74 h 90"/>
                  <a:gd name="T66" fmla="*/ 51 w 70"/>
                  <a:gd name="T67" fmla="*/ 70 h 90"/>
                  <a:gd name="T68" fmla="*/ 53 w 70"/>
                  <a:gd name="T69" fmla="*/ 65 h 90"/>
                  <a:gd name="T70" fmla="*/ 53 w 70"/>
                  <a:gd name="T71" fmla="*/ 65 h 90"/>
                  <a:gd name="T72" fmla="*/ 56 w 70"/>
                  <a:gd name="T73" fmla="*/ 58 h 90"/>
                  <a:gd name="T74" fmla="*/ 56 w 70"/>
                  <a:gd name="T75" fmla="*/ 47 h 90"/>
                  <a:gd name="T76" fmla="*/ 56 w 70"/>
                  <a:gd name="T77" fmla="*/ 0 h 90"/>
                  <a:gd name="T78" fmla="*/ 70 w 70"/>
                  <a:gd name="T79" fmla="*/ 0 h 90"/>
                  <a:gd name="T80" fmla="*/ 70 w 70"/>
                  <a:gd name="T81" fmla="*/ 88 h 90"/>
                  <a:gd name="T82" fmla="*/ 58 w 70"/>
                  <a:gd name="T8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" h="90">
                    <a:moveTo>
                      <a:pt x="58" y="88"/>
                    </a:moveTo>
                    <a:lnTo>
                      <a:pt x="58" y="76"/>
                    </a:lnTo>
                    <a:lnTo>
                      <a:pt x="58" y="76"/>
                    </a:lnTo>
                    <a:lnTo>
                      <a:pt x="53" y="83"/>
                    </a:lnTo>
                    <a:lnTo>
                      <a:pt x="46" y="86"/>
                    </a:lnTo>
                    <a:lnTo>
                      <a:pt x="39" y="90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23" y="9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9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2" y="7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8" y="70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6" y="77"/>
                    </a:lnTo>
                    <a:lnTo>
                      <a:pt x="33" y="77"/>
                    </a:lnTo>
                    <a:lnTo>
                      <a:pt x="33" y="77"/>
                    </a:lnTo>
                    <a:lnTo>
                      <a:pt x="39" y="77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51" y="70"/>
                    </a:lnTo>
                    <a:lnTo>
                      <a:pt x="53" y="65"/>
                    </a:lnTo>
                    <a:lnTo>
                      <a:pt x="53" y="65"/>
                    </a:lnTo>
                    <a:lnTo>
                      <a:pt x="56" y="58"/>
                    </a:lnTo>
                    <a:lnTo>
                      <a:pt x="56" y="47"/>
                    </a:lnTo>
                    <a:lnTo>
                      <a:pt x="56" y="0"/>
                    </a:lnTo>
                    <a:lnTo>
                      <a:pt x="70" y="0"/>
                    </a:lnTo>
                    <a:lnTo>
                      <a:pt x="70" y="88"/>
                    </a:lnTo>
                    <a:lnTo>
                      <a:pt x="58" y="8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987" y="1494"/>
                <a:ext cx="118" cy="92"/>
              </a:xfrm>
              <a:custGeom>
                <a:avLst/>
                <a:gdLst>
                  <a:gd name="T0" fmla="*/ 0 w 118"/>
                  <a:gd name="T1" fmla="*/ 4 h 92"/>
                  <a:gd name="T2" fmla="*/ 13 w 118"/>
                  <a:gd name="T3" fmla="*/ 17 h 92"/>
                  <a:gd name="T4" fmla="*/ 18 w 118"/>
                  <a:gd name="T5" fmla="*/ 9 h 92"/>
                  <a:gd name="T6" fmla="*/ 25 w 118"/>
                  <a:gd name="T7" fmla="*/ 6 h 92"/>
                  <a:gd name="T8" fmla="*/ 39 w 118"/>
                  <a:gd name="T9" fmla="*/ 0 h 92"/>
                  <a:gd name="T10" fmla="*/ 48 w 118"/>
                  <a:gd name="T11" fmla="*/ 2 h 92"/>
                  <a:gd name="T12" fmla="*/ 55 w 118"/>
                  <a:gd name="T13" fmla="*/ 6 h 92"/>
                  <a:gd name="T14" fmla="*/ 64 w 118"/>
                  <a:gd name="T15" fmla="*/ 17 h 92"/>
                  <a:gd name="T16" fmla="*/ 71 w 118"/>
                  <a:gd name="T17" fmla="*/ 9 h 92"/>
                  <a:gd name="T18" fmla="*/ 83 w 118"/>
                  <a:gd name="T19" fmla="*/ 2 h 92"/>
                  <a:gd name="T20" fmla="*/ 92 w 118"/>
                  <a:gd name="T21" fmla="*/ 0 h 92"/>
                  <a:gd name="T22" fmla="*/ 108 w 118"/>
                  <a:gd name="T23" fmla="*/ 6 h 92"/>
                  <a:gd name="T24" fmla="*/ 111 w 118"/>
                  <a:gd name="T25" fmla="*/ 9 h 92"/>
                  <a:gd name="T26" fmla="*/ 116 w 118"/>
                  <a:gd name="T27" fmla="*/ 18 h 92"/>
                  <a:gd name="T28" fmla="*/ 118 w 118"/>
                  <a:gd name="T29" fmla="*/ 92 h 92"/>
                  <a:gd name="T30" fmla="*/ 104 w 118"/>
                  <a:gd name="T31" fmla="*/ 36 h 92"/>
                  <a:gd name="T32" fmla="*/ 102 w 118"/>
                  <a:gd name="T33" fmla="*/ 24 h 92"/>
                  <a:gd name="T34" fmla="*/ 101 w 118"/>
                  <a:gd name="T35" fmla="*/ 20 h 92"/>
                  <a:gd name="T36" fmla="*/ 97 w 118"/>
                  <a:gd name="T37" fmla="*/ 17 h 92"/>
                  <a:gd name="T38" fmla="*/ 88 w 118"/>
                  <a:gd name="T39" fmla="*/ 15 h 92"/>
                  <a:gd name="T40" fmla="*/ 79 w 118"/>
                  <a:gd name="T41" fmla="*/ 17 h 92"/>
                  <a:gd name="T42" fmla="*/ 72 w 118"/>
                  <a:gd name="T43" fmla="*/ 20 h 92"/>
                  <a:gd name="T44" fmla="*/ 69 w 118"/>
                  <a:gd name="T45" fmla="*/ 29 h 92"/>
                  <a:gd name="T46" fmla="*/ 67 w 118"/>
                  <a:gd name="T47" fmla="*/ 92 h 92"/>
                  <a:gd name="T48" fmla="*/ 51 w 118"/>
                  <a:gd name="T49" fmla="*/ 35 h 92"/>
                  <a:gd name="T50" fmla="*/ 51 w 118"/>
                  <a:gd name="T51" fmla="*/ 26 h 92"/>
                  <a:gd name="T52" fmla="*/ 48 w 118"/>
                  <a:gd name="T53" fmla="*/ 20 h 92"/>
                  <a:gd name="T54" fmla="*/ 35 w 118"/>
                  <a:gd name="T55" fmla="*/ 15 h 92"/>
                  <a:gd name="T56" fmla="*/ 30 w 118"/>
                  <a:gd name="T57" fmla="*/ 15 h 92"/>
                  <a:gd name="T58" fmla="*/ 25 w 118"/>
                  <a:gd name="T59" fmla="*/ 18 h 92"/>
                  <a:gd name="T60" fmla="*/ 18 w 118"/>
                  <a:gd name="T61" fmla="*/ 27 h 92"/>
                  <a:gd name="T62" fmla="*/ 16 w 118"/>
                  <a:gd name="T63" fmla="*/ 36 h 92"/>
                  <a:gd name="T64" fmla="*/ 14 w 118"/>
                  <a:gd name="T6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8" h="92">
                    <a:moveTo>
                      <a:pt x="0" y="92"/>
                    </a:moveTo>
                    <a:lnTo>
                      <a:pt x="0" y="4"/>
                    </a:lnTo>
                    <a:lnTo>
                      <a:pt x="13" y="4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8" y="9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8" y="2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60" y="9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1" y="9"/>
                    </a:lnTo>
                    <a:lnTo>
                      <a:pt x="76" y="6"/>
                    </a:lnTo>
                    <a:lnTo>
                      <a:pt x="83" y="2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2" y="2"/>
                    </a:lnTo>
                    <a:lnTo>
                      <a:pt x="108" y="6"/>
                    </a:lnTo>
                    <a:lnTo>
                      <a:pt x="111" y="9"/>
                    </a:lnTo>
                    <a:lnTo>
                      <a:pt x="111" y="9"/>
                    </a:lnTo>
                    <a:lnTo>
                      <a:pt x="115" y="13"/>
                    </a:lnTo>
                    <a:lnTo>
                      <a:pt x="116" y="18"/>
                    </a:lnTo>
                    <a:lnTo>
                      <a:pt x="118" y="31"/>
                    </a:lnTo>
                    <a:lnTo>
                      <a:pt x="118" y="92"/>
                    </a:lnTo>
                    <a:lnTo>
                      <a:pt x="104" y="92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1" y="20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79" y="17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1" y="24"/>
                    </a:lnTo>
                    <a:lnTo>
                      <a:pt x="69" y="29"/>
                    </a:lnTo>
                    <a:lnTo>
                      <a:pt x="67" y="40"/>
                    </a:lnTo>
                    <a:lnTo>
                      <a:pt x="67" y="92"/>
                    </a:lnTo>
                    <a:lnTo>
                      <a:pt x="51" y="92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26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4" y="15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0" y="15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0" y="22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36"/>
                    </a:lnTo>
                    <a:lnTo>
                      <a:pt x="14" y="47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5"/>
              <p:cNvSpPr>
                <a:spLocks noEditPoints="1"/>
              </p:cNvSpPr>
              <p:nvPr/>
            </p:nvSpPr>
            <p:spPr bwMode="auto">
              <a:xfrm>
                <a:off x="4114" y="1494"/>
                <a:ext cx="81" cy="94"/>
              </a:xfrm>
              <a:custGeom>
                <a:avLst/>
                <a:gdLst>
                  <a:gd name="T0" fmla="*/ 0 w 81"/>
                  <a:gd name="T1" fmla="*/ 47 h 94"/>
                  <a:gd name="T2" fmla="*/ 3 w 81"/>
                  <a:gd name="T3" fmla="*/ 26 h 94"/>
                  <a:gd name="T4" fmla="*/ 12 w 81"/>
                  <a:gd name="T5" fmla="*/ 11 h 94"/>
                  <a:gd name="T6" fmla="*/ 19 w 81"/>
                  <a:gd name="T7" fmla="*/ 8 h 94"/>
                  <a:gd name="T8" fmla="*/ 33 w 81"/>
                  <a:gd name="T9" fmla="*/ 2 h 94"/>
                  <a:gd name="T10" fmla="*/ 40 w 81"/>
                  <a:gd name="T11" fmla="*/ 0 h 94"/>
                  <a:gd name="T12" fmla="*/ 56 w 81"/>
                  <a:gd name="T13" fmla="*/ 4 h 94"/>
                  <a:gd name="T14" fmla="*/ 70 w 81"/>
                  <a:gd name="T15" fmla="*/ 13 h 94"/>
                  <a:gd name="T16" fmla="*/ 76 w 81"/>
                  <a:gd name="T17" fmla="*/ 20 h 94"/>
                  <a:gd name="T18" fmla="*/ 81 w 81"/>
                  <a:gd name="T19" fmla="*/ 36 h 94"/>
                  <a:gd name="T20" fmla="*/ 81 w 81"/>
                  <a:gd name="T21" fmla="*/ 47 h 94"/>
                  <a:gd name="T22" fmla="*/ 77 w 81"/>
                  <a:gd name="T23" fmla="*/ 74 h 94"/>
                  <a:gd name="T24" fmla="*/ 70 w 81"/>
                  <a:gd name="T25" fmla="*/ 83 h 94"/>
                  <a:gd name="T26" fmla="*/ 62 w 81"/>
                  <a:gd name="T27" fmla="*/ 89 h 94"/>
                  <a:gd name="T28" fmla="*/ 40 w 81"/>
                  <a:gd name="T29" fmla="*/ 94 h 94"/>
                  <a:gd name="T30" fmla="*/ 32 w 81"/>
                  <a:gd name="T31" fmla="*/ 94 h 94"/>
                  <a:gd name="T32" fmla="*/ 18 w 81"/>
                  <a:gd name="T33" fmla="*/ 89 h 94"/>
                  <a:gd name="T34" fmla="*/ 10 w 81"/>
                  <a:gd name="T35" fmla="*/ 83 h 94"/>
                  <a:gd name="T36" fmla="*/ 2 w 81"/>
                  <a:gd name="T37" fmla="*/ 69 h 94"/>
                  <a:gd name="T38" fmla="*/ 0 w 81"/>
                  <a:gd name="T39" fmla="*/ 47 h 94"/>
                  <a:gd name="T40" fmla="*/ 14 w 81"/>
                  <a:gd name="T41" fmla="*/ 47 h 94"/>
                  <a:gd name="T42" fmla="*/ 16 w 81"/>
                  <a:gd name="T43" fmla="*/ 63 h 94"/>
                  <a:gd name="T44" fmla="*/ 23 w 81"/>
                  <a:gd name="T45" fmla="*/ 74 h 94"/>
                  <a:gd name="T46" fmla="*/ 26 w 81"/>
                  <a:gd name="T47" fmla="*/ 78 h 94"/>
                  <a:gd name="T48" fmla="*/ 35 w 81"/>
                  <a:gd name="T49" fmla="*/ 81 h 94"/>
                  <a:gd name="T50" fmla="*/ 40 w 81"/>
                  <a:gd name="T51" fmla="*/ 83 h 94"/>
                  <a:gd name="T52" fmla="*/ 51 w 81"/>
                  <a:gd name="T53" fmla="*/ 80 h 94"/>
                  <a:gd name="T54" fmla="*/ 60 w 81"/>
                  <a:gd name="T55" fmla="*/ 74 h 94"/>
                  <a:gd name="T56" fmla="*/ 62 w 81"/>
                  <a:gd name="T57" fmla="*/ 69 h 94"/>
                  <a:gd name="T58" fmla="*/ 67 w 81"/>
                  <a:gd name="T59" fmla="*/ 47 h 94"/>
                  <a:gd name="T60" fmla="*/ 65 w 81"/>
                  <a:gd name="T61" fmla="*/ 33 h 94"/>
                  <a:gd name="T62" fmla="*/ 60 w 81"/>
                  <a:gd name="T63" fmla="*/ 22 h 94"/>
                  <a:gd name="T64" fmla="*/ 54 w 81"/>
                  <a:gd name="T65" fmla="*/ 18 h 94"/>
                  <a:gd name="T66" fmla="*/ 46 w 81"/>
                  <a:gd name="T67" fmla="*/ 15 h 94"/>
                  <a:gd name="T68" fmla="*/ 40 w 81"/>
                  <a:gd name="T69" fmla="*/ 13 h 94"/>
                  <a:gd name="T70" fmla="*/ 30 w 81"/>
                  <a:gd name="T71" fmla="*/ 17 h 94"/>
                  <a:gd name="T72" fmla="*/ 23 w 81"/>
                  <a:gd name="T73" fmla="*/ 22 h 94"/>
                  <a:gd name="T74" fmla="*/ 19 w 81"/>
                  <a:gd name="T75" fmla="*/ 27 h 94"/>
                  <a:gd name="T76" fmla="*/ 14 w 81"/>
                  <a:gd name="T77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" h="94">
                    <a:moveTo>
                      <a:pt x="0" y="47"/>
                    </a:moveTo>
                    <a:lnTo>
                      <a:pt x="0" y="47"/>
                    </a:lnTo>
                    <a:lnTo>
                      <a:pt x="0" y="36"/>
                    </a:lnTo>
                    <a:lnTo>
                      <a:pt x="3" y="26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63" y="8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6" y="20"/>
                    </a:lnTo>
                    <a:lnTo>
                      <a:pt x="79" y="27"/>
                    </a:lnTo>
                    <a:lnTo>
                      <a:pt x="81" y="36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6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0" y="83"/>
                    </a:lnTo>
                    <a:lnTo>
                      <a:pt x="62" y="89"/>
                    </a:lnTo>
                    <a:lnTo>
                      <a:pt x="62" y="89"/>
                    </a:lnTo>
                    <a:lnTo>
                      <a:pt x="51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32" y="94"/>
                    </a:lnTo>
                    <a:lnTo>
                      <a:pt x="25" y="92"/>
                    </a:lnTo>
                    <a:lnTo>
                      <a:pt x="18" y="89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5" y="76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  <a:moveTo>
                      <a:pt x="14" y="47"/>
                    </a:moveTo>
                    <a:lnTo>
                      <a:pt x="14" y="47"/>
                    </a:lnTo>
                    <a:lnTo>
                      <a:pt x="16" y="63"/>
                    </a:lnTo>
                    <a:lnTo>
                      <a:pt x="19" y="69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6" y="78"/>
                    </a:lnTo>
                    <a:lnTo>
                      <a:pt x="30" y="80"/>
                    </a:lnTo>
                    <a:lnTo>
                      <a:pt x="35" y="81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6" y="81"/>
                    </a:lnTo>
                    <a:lnTo>
                      <a:pt x="51" y="80"/>
                    </a:lnTo>
                    <a:lnTo>
                      <a:pt x="54" y="78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2" y="69"/>
                    </a:lnTo>
                    <a:lnTo>
                      <a:pt x="65" y="63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5" y="33"/>
                    </a:lnTo>
                    <a:lnTo>
                      <a:pt x="62" y="27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4" y="18"/>
                    </a:lnTo>
                    <a:lnTo>
                      <a:pt x="51" y="17"/>
                    </a:lnTo>
                    <a:lnTo>
                      <a:pt x="46" y="15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5" y="15"/>
                    </a:lnTo>
                    <a:lnTo>
                      <a:pt x="30" y="17"/>
                    </a:lnTo>
                    <a:lnTo>
                      <a:pt x="26" y="18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19" y="27"/>
                    </a:lnTo>
                    <a:lnTo>
                      <a:pt x="16" y="33"/>
                    </a:lnTo>
                    <a:lnTo>
                      <a:pt x="14" y="47"/>
                    </a:ln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auto">
              <a:xfrm>
                <a:off x="4204" y="1494"/>
                <a:ext cx="47" cy="92"/>
              </a:xfrm>
              <a:custGeom>
                <a:avLst/>
                <a:gdLst>
                  <a:gd name="T0" fmla="*/ 0 w 47"/>
                  <a:gd name="T1" fmla="*/ 92 h 92"/>
                  <a:gd name="T2" fmla="*/ 0 w 47"/>
                  <a:gd name="T3" fmla="*/ 4 h 92"/>
                  <a:gd name="T4" fmla="*/ 14 w 47"/>
                  <a:gd name="T5" fmla="*/ 4 h 92"/>
                  <a:gd name="T6" fmla="*/ 14 w 47"/>
                  <a:gd name="T7" fmla="*/ 17 h 92"/>
                  <a:gd name="T8" fmla="*/ 14 w 47"/>
                  <a:gd name="T9" fmla="*/ 17 h 92"/>
                  <a:gd name="T10" fmla="*/ 19 w 47"/>
                  <a:gd name="T11" fmla="*/ 9 h 92"/>
                  <a:gd name="T12" fmla="*/ 23 w 47"/>
                  <a:gd name="T13" fmla="*/ 4 h 92"/>
                  <a:gd name="T14" fmla="*/ 23 w 47"/>
                  <a:gd name="T15" fmla="*/ 4 h 92"/>
                  <a:gd name="T16" fmla="*/ 28 w 47"/>
                  <a:gd name="T17" fmla="*/ 2 h 92"/>
                  <a:gd name="T18" fmla="*/ 33 w 47"/>
                  <a:gd name="T19" fmla="*/ 0 h 92"/>
                  <a:gd name="T20" fmla="*/ 33 w 47"/>
                  <a:gd name="T21" fmla="*/ 0 h 92"/>
                  <a:gd name="T22" fmla="*/ 40 w 47"/>
                  <a:gd name="T23" fmla="*/ 2 h 92"/>
                  <a:gd name="T24" fmla="*/ 47 w 47"/>
                  <a:gd name="T25" fmla="*/ 6 h 92"/>
                  <a:gd name="T26" fmla="*/ 44 w 47"/>
                  <a:gd name="T27" fmla="*/ 20 h 92"/>
                  <a:gd name="T28" fmla="*/ 44 w 47"/>
                  <a:gd name="T29" fmla="*/ 20 h 92"/>
                  <a:gd name="T30" fmla="*/ 37 w 47"/>
                  <a:gd name="T31" fmla="*/ 18 h 92"/>
                  <a:gd name="T32" fmla="*/ 31 w 47"/>
                  <a:gd name="T33" fmla="*/ 17 h 92"/>
                  <a:gd name="T34" fmla="*/ 31 w 47"/>
                  <a:gd name="T35" fmla="*/ 17 h 92"/>
                  <a:gd name="T36" fmla="*/ 28 w 47"/>
                  <a:gd name="T37" fmla="*/ 18 h 92"/>
                  <a:gd name="T38" fmla="*/ 23 w 47"/>
                  <a:gd name="T39" fmla="*/ 20 h 92"/>
                  <a:gd name="T40" fmla="*/ 23 w 47"/>
                  <a:gd name="T41" fmla="*/ 20 h 92"/>
                  <a:gd name="T42" fmla="*/ 19 w 47"/>
                  <a:gd name="T43" fmla="*/ 24 h 92"/>
                  <a:gd name="T44" fmla="*/ 17 w 47"/>
                  <a:gd name="T45" fmla="*/ 27 h 92"/>
                  <a:gd name="T46" fmla="*/ 17 w 47"/>
                  <a:gd name="T47" fmla="*/ 27 h 92"/>
                  <a:gd name="T48" fmla="*/ 15 w 47"/>
                  <a:gd name="T49" fmla="*/ 36 h 92"/>
                  <a:gd name="T50" fmla="*/ 15 w 47"/>
                  <a:gd name="T51" fmla="*/ 45 h 92"/>
                  <a:gd name="T52" fmla="*/ 15 w 47"/>
                  <a:gd name="T53" fmla="*/ 92 h 92"/>
                  <a:gd name="T54" fmla="*/ 0 w 47"/>
                  <a:gd name="T5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8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0" y="2"/>
                    </a:lnTo>
                    <a:lnTo>
                      <a:pt x="47" y="6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37" y="18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8" y="18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19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36"/>
                    </a:lnTo>
                    <a:lnTo>
                      <a:pt x="15" y="45"/>
                    </a:lnTo>
                    <a:lnTo>
                      <a:pt x="15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4292" y="1464"/>
                <a:ext cx="116" cy="122"/>
              </a:xfrm>
              <a:custGeom>
                <a:avLst/>
                <a:gdLst>
                  <a:gd name="T0" fmla="*/ 0 w 116"/>
                  <a:gd name="T1" fmla="*/ 122 h 122"/>
                  <a:gd name="T2" fmla="*/ 0 w 116"/>
                  <a:gd name="T3" fmla="*/ 0 h 122"/>
                  <a:gd name="T4" fmla="*/ 24 w 116"/>
                  <a:gd name="T5" fmla="*/ 0 h 122"/>
                  <a:gd name="T6" fmla="*/ 52 w 116"/>
                  <a:gd name="T7" fmla="*/ 86 h 122"/>
                  <a:gd name="T8" fmla="*/ 52 w 116"/>
                  <a:gd name="T9" fmla="*/ 86 h 122"/>
                  <a:gd name="T10" fmla="*/ 59 w 116"/>
                  <a:gd name="T11" fmla="*/ 104 h 122"/>
                  <a:gd name="T12" fmla="*/ 59 w 116"/>
                  <a:gd name="T13" fmla="*/ 104 h 122"/>
                  <a:gd name="T14" fmla="*/ 65 w 116"/>
                  <a:gd name="T15" fmla="*/ 84 h 122"/>
                  <a:gd name="T16" fmla="*/ 95 w 116"/>
                  <a:gd name="T17" fmla="*/ 0 h 122"/>
                  <a:gd name="T18" fmla="*/ 116 w 116"/>
                  <a:gd name="T19" fmla="*/ 0 h 122"/>
                  <a:gd name="T20" fmla="*/ 116 w 116"/>
                  <a:gd name="T21" fmla="*/ 122 h 122"/>
                  <a:gd name="T22" fmla="*/ 100 w 116"/>
                  <a:gd name="T23" fmla="*/ 122 h 122"/>
                  <a:gd name="T24" fmla="*/ 100 w 116"/>
                  <a:gd name="T25" fmla="*/ 19 h 122"/>
                  <a:gd name="T26" fmla="*/ 65 w 116"/>
                  <a:gd name="T27" fmla="*/ 122 h 122"/>
                  <a:gd name="T28" fmla="*/ 51 w 116"/>
                  <a:gd name="T29" fmla="*/ 122 h 122"/>
                  <a:gd name="T30" fmla="*/ 15 w 116"/>
                  <a:gd name="T31" fmla="*/ 18 h 122"/>
                  <a:gd name="T32" fmla="*/ 15 w 116"/>
                  <a:gd name="T33" fmla="*/ 122 h 122"/>
                  <a:gd name="T34" fmla="*/ 0 w 116"/>
                  <a:gd name="T3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122">
                    <a:moveTo>
                      <a:pt x="0" y="122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59" y="104"/>
                    </a:lnTo>
                    <a:lnTo>
                      <a:pt x="59" y="104"/>
                    </a:lnTo>
                    <a:lnTo>
                      <a:pt x="65" y="84"/>
                    </a:lnTo>
                    <a:lnTo>
                      <a:pt x="95" y="0"/>
                    </a:lnTo>
                    <a:lnTo>
                      <a:pt x="116" y="0"/>
                    </a:lnTo>
                    <a:lnTo>
                      <a:pt x="116" y="122"/>
                    </a:lnTo>
                    <a:lnTo>
                      <a:pt x="100" y="122"/>
                    </a:lnTo>
                    <a:lnTo>
                      <a:pt x="100" y="19"/>
                    </a:lnTo>
                    <a:lnTo>
                      <a:pt x="65" y="122"/>
                    </a:lnTo>
                    <a:lnTo>
                      <a:pt x="51" y="122"/>
                    </a:lnTo>
                    <a:lnTo>
                      <a:pt x="15" y="18"/>
                    </a:lnTo>
                    <a:lnTo>
                      <a:pt x="15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8"/>
              <p:cNvSpPr>
                <a:spLocks noEditPoints="1"/>
              </p:cNvSpPr>
              <p:nvPr/>
            </p:nvSpPr>
            <p:spPr bwMode="auto">
              <a:xfrm>
                <a:off x="4424" y="1464"/>
                <a:ext cx="14" cy="122"/>
              </a:xfrm>
              <a:custGeom>
                <a:avLst/>
                <a:gdLst>
                  <a:gd name="T0" fmla="*/ 0 w 14"/>
                  <a:gd name="T1" fmla="*/ 16 h 122"/>
                  <a:gd name="T2" fmla="*/ 0 w 14"/>
                  <a:gd name="T3" fmla="*/ 0 h 122"/>
                  <a:gd name="T4" fmla="*/ 14 w 14"/>
                  <a:gd name="T5" fmla="*/ 0 h 122"/>
                  <a:gd name="T6" fmla="*/ 14 w 14"/>
                  <a:gd name="T7" fmla="*/ 16 h 122"/>
                  <a:gd name="T8" fmla="*/ 0 w 14"/>
                  <a:gd name="T9" fmla="*/ 16 h 122"/>
                  <a:gd name="T10" fmla="*/ 0 w 14"/>
                  <a:gd name="T11" fmla="*/ 122 h 122"/>
                  <a:gd name="T12" fmla="*/ 0 w 14"/>
                  <a:gd name="T13" fmla="*/ 34 h 122"/>
                  <a:gd name="T14" fmla="*/ 14 w 14"/>
                  <a:gd name="T15" fmla="*/ 34 h 122"/>
                  <a:gd name="T16" fmla="*/ 14 w 14"/>
                  <a:gd name="T17" fmla="*/ 122 h 122"/>
                  <a:gd name="T18" fmla="*/ 0 w 14"/>
                  <a:gd name="T1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2">
                    <a:moveTo>
                      <a:pt x="0" y="16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6"/>
                    </a:lnTo>
                    <a:lnTo>
                      <a:pt x="0" y="16"/>
                    </a:lnTo>
                    <a:close/>
                    <a:moveTo>
                      <a:pt x="0" y="122"/>
                    </a:moveTo>
                    <a:lnTo>
                      <a:pt x="0" y="34"/>
                    </a:lnTo>
                    <a:lnTo>
                      <a:pt x="14" y="34"/>
                    </a:lnTo>
                    <a:lnTo>
                      <a:pt x="14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4448" y="1494"/>
                <a:ext cx="76" cy="94"/>
              </a:xfrm>
              <a:custGeom>
                <a:avLst/>
                <a:gdLst>
                  <a:gd name="T0" fmla="*/ 76 w 76"/>
                  <a:gd name="T1" fmla="*/ 62 h 94"/>
                  <a:gd name="T2" fmla="*/ 74 w 76"/>
                  <a:gd name="T3" fmla="*/ 69 h 94"/>
                  <a:gd name="T4" fmla="*/ 69 w 76"/>
                  <a:gd name="T5" fmla="*/ 81 h 94"/>
                  <a:gd name="T6" fmla="*/ 64 w 76"/>
                  <a:gd name="T7" fmla="*/ 87 h 94"/>
                  <a:gd name="T8" fmla="*/ 53 w 76"/>
                  <a:gd name="T9" fmla="*/ 92 h 94"/>
                  <a:gd name="T10" fmla="*/ 39 w 76"/>
                  <a:gd name="T11" fmla="*/ 94 h 94"/>
                  <a:gd name="T12" fmla="*/ 30 w 76"/>
                  <a:gd name="T13" fmla="*/ 94 h 94"/>
                  <a:gd name="T14" fmla="*/ 16 w 76"/>
                  <a:gd name="T15" fmla="*/ 89 h 94"/>
                  <a:gd name="T16" fmla="*/ 11 w 76"/>
                  <a:gd name="T17" fmla="*/ 83 h 94"/>
                  <a:gd name="T18" fmla="*/ 2 w 76"/>
                  <a:gd name="T19" fmla="*/ 69 h 94"/>
                  <a:gd name="T20" fmla="*/ 0 w 76"/>
                  <a:gd name="T21" fmla="*/ 49 h 94"/>
                  <a:gd name="T22" fmla="*/ 0 w 76"/>
                  <a:gd name="T23" fmla="*/ 35 h 94"/>
                  <a:gd name="T24" fmla="*/ 4 w 76"/>
                  <a:gd name="T25" fmla="*/ 24 h 94"/>
                  <a:gd name="T26" fmla="*/ 18 w 76"/>
                  <a:gd name="T27" fmla="*/ 6 h 94"/>
                  <a:gd name="T28" fmla="*/ 28 w 76"/>
                  <a:gd name="T29" fmla="*/ 2 h 94"/>
                  <a:gd name="T30" fmla="*/ 39 w 76"/>
                  <a:gd name="T31" fmla="*/ 0 h 94"/>
                  <a:gd name="T32" fmla="*/ 58 w 76"/>
                  <a:gd name="T33" fmla="*/ 6 h 94"/>
                  <a:gd name="T34" fmla="*/ 64 w 76"/>
                  <a:gd name="T35" fmla="*/ 9 h 94"/>
                  <a:gd name="T36" fmla="*/ 71 w 76"/>
                  <a:gd name="T37" fmla="*/ 17 h 94"/>
                  <a:gd name="T38" fmla="*/ 60 w 76"/>
                  <a:gd name="T39" fmla="*/ 31 h 94"/>
                  <a:gd name="T40" fmla="*/ 57 w 76"/>
                  <a:gd name="T41" fmla="*/ 24 h 94"/>
                  <a:gd name="T42" fmla="*/ 53 w 76"/>
                  <a:gd name="T43" fmla="*/ 18 h 94"/>
                  <a:gd name="T44" fmla="*/ 41 w 76"/>
                  <a:gd name="T45" fmla="*/ 13 h 94"/>
                  <a:gd name="T46" fmla="*/ 35 w 76"/>
                  <a:gd name="T47" fmla="*/ 15 h 94"/>
                  <a:gd name="T48" fmla="*/ 25 w 76"/>
                  <a:gd name="T49" fmla="*/ 18 h 94"/>
                  <a:gd name="T50" fmla="*/ 21 w 76"/>
                  <a:gd name="T51" fmla="*/ 22 h 94"/>
                  <a:gd name="T52" fmla="*/ 16 w 76"/>
                  <a:gd name="T53" fmla="*/ 33 h 94"/>
                  <a:gd name="T54" fmla="*/ 14 w 76"/>
                  <a:gd name="T55" fmla="*/ 47 h 94"/>
                  <a:gd name="T56" fmla="*/ 18 w 76"/>
                  <a:gd name="T57" fmla="*/ 69 h 94"/>
                  <a:gd name="T58" fmla="*/ 21 w 76"/>
                  <a:gd name="T59" fmla="*/ 74 h 94"/>
                  <a:gd name="T60" fmla="*/ 30 w 76"/>
                  <a:gd name="T61" fmla="*/ 80 h 94"/>
                  <a:gd name="T62" fmla="*/ 39 w 76"/>
                  <a:gd name="T63" fmla="*/ 83 h 94"/>
                  <a:gd name="T64" fmla="*/ 48 w 76"/>
                  <a:gd name="T65" fmla="*/ 81 h 94"/>
                  <a:gd name="T66" fmla="*/ 53 w 76"/>
                  <a:gd name="T67" fmla="*/ 76 h 94"/>
                  <a:gd name="T68" fmla="*/ 62 w 76"/>
                  <a:gd name="T69" fmla="*/ 6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6" h="94">
                    <a:moveTo>
                      <a:pt x="62" y="60"/>
                    </a:moveTo>
                    <a:lnTo>
                      <a:pt x="76" y="62"/>
                    </a:lnTo>
                    <a:lnTo>
                      <a:pt x="76" y="62"/>
                    </a:lnTo>
                    <a:lnTo>
                      <a:pt x="74" y="69"/>
                    </a:lnTo>
                    <a:lnTo>
                      <a:pt x="72" y="76"/>
                    </a:lnTo>
                    <a:lnTo>
                      <a:pt x="69" y="81"/>
                    </a:lnTo>
                    <a:lnTo>
                      <a:pt x="64" y="87"/>
                    </a:lnTo>
                    <a:lnTo>
                      <a:pt x="64" y="87"/>
                    </a:lnTo>
                    <a:lnTo>
                      <a:pt x="58" y="90"/>
                    </a:lnTo>
                    <a:lnTo>
                      <a:pt x="53" y="92"/>
                    </a:lnTo>
                    <a:lnTo>
                      <a:pt x="46" y="94"/>
                    </a:lnTo>
                    <a:lnTo>
                      <a:pt x="39" y="94"/>
                    </a:lnTo>
                    <a:lnTo>
                      <a:pt x="39" y="94"/>
                    </a:lnTo>
                    <a:lnTo>
                      <a:pt x="30" y="94"/>
                    </a:lnTo>
                    <a:lnTo>
                      <a:pt x="23" y="92"/>
                    </a:lnTo>
                    <a:lnTo>
                      <a:pt x="16" y="89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6" y="76"/>
                    </a:lnTo>
                    <a:lnTo>
                      <a:pt x="2" y="69"/>
                    </a:lnTo>
                    <a:lnTo>
                      <a:pt x="0" y="6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11" y="13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8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53" y="2"/>
                    </a:lnTo>
                    <a:lnTo>
                      <a:pt x="58" y="6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7" y="13"/>
                    </a:lnTo>
                    <a:lnTo>
                      <a:pt x="71" y="17"/>
                    </a:lnTo>
                    <a:lnTo>
                      <a:pt x="74" y="29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57" y="24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48" y="15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5" y="15"/>
                    </a:lnTo>
                    <a:lnTo>
                      <a:pt x="30" y="17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0" y="27"/>
                    </a:lnTo>
                    <a:lnTo>
                      <a:pt x="16" y="33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6" y="63"/>
                    </a:lnTo>
                    <a:lnTo>
                      <a:pt x="18" y="69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5" y="78"/>
                    </a:lnTo>
                    <a:lnTo>
                      <a:pt x="30" y="80"/>
                    </a:lnTo>
                    <a:lnTo>
                      <a:pt x="34" y="81"/>
                    </a:lnTo>
                    <a:lnTo>
                      <a:pt x="39" y="83"/>
                    </a:lnTo>
                    <a:lnTo>
                      <a:pt x="39" y="83"/>
                    </a:lnTo>
                    <a:lnTo>
                      <a:pt x="48" y="81"/>
                    </a:lnTo>
                    <a:lnTo>
                      <a:pt x="53" y="76"/>
                    </a:lnTo>
                    <a:lnTo>
                      <a:pt x="53" y="76"/>
                    </a:lnTo>
                    <a:lnTo>
                      <a:pt x="58" y="71"/>
                    </a:lnTo>
                    <a:lnTo>
                      <a:pt x="62" y="60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4527" y="1494"/>
                <a:ext cx="48" cy="92"/>
              </a:xfrm>
              <a:custGeom>
                <a:avLst/>
                <a:gdLst>
                  <a:gd name="T0" fmla="*/ 0 w 48"/>
                  <a:gd name="T1" fmla="*/ 92 h 92"/>
                  <a:gd name="T2" fmla="*/ 0 w 48"/>
                  <a:gd name="T3" fmla="*/ 4 h 92"/>
                  <a:gd name="T4" fmla="*/ 14 w 48"/>
                  <a:gd name="T5" fmla="*/ 4 h 92"/>
                  <a:gd name="T6" fmla="*/ 14 w 48"/>
                  <a:gd name="T7" fmla="*/ 17 h 92"/>
                  <a:gd name="T8" fmla="*/ 14 w 48"/>
                  <a:gd name="T9" fmla="*/ 17 h 92"/>
                  <a:gd name="T10" fmla="*/ 20 w 48"/>
                  <a:gd name="T11" fmla="*/ 9 h 92"/>
                  <a:gd name="T12" fmla="*/ 23 w 48"/>
                  <a:gd name="T13" fmla="*/ 4 h 92"/>
                  <a:gd name="T14" fmla="*/ 23 w 48"/>
                  <a:gd name="T15" fmla="*/ 4 h 92"/>
                  <a:gd name="T16" fmla="*/ 29 w 48"/>
                  <a:gd name="T17" fmla="*/ 2 h 92"/>
                  <a:gd name="T18" fmla="*/ 34 w 48"/>
                  <a:gd name="T19" fmla="*/ 0 h 92"/>
                  <a:gd name="T20" fmla="*/ 34 w 48"/>
                  <a:gd name="T21" fmla="*/ 0 h 92"/>
                  <a:gd name="T22" fmla="*/ 41 w 48"/>
                  <a:gd name="T23" fmla="*/ 2 h 92"/>
                  <a:gd name="T24" fmla="*/ 48 w 48"/>
                  <a:gd name="T25" fmla="*/ 6 h 92"/>
                  <a:gd name="T26" fmla="*/ 43 w 48"/>
                  <a:gd name="T27" fmla="*/ 20 h 92"/>
                  <a:gd name="T28" fmla="*/ 43 w 48"/>
                  <a:gd name="T29" fmla="*/ 20 h 92"/>
                  <a:gd name="T30" fmla="*/ 37 w 48"/>
                  <a:gd name="T31" fmla="*/ 18 h 92"/>
                  <a:gd name="T32" fmla="*/ 32 w 48"/>
                  <a:gd name="T33" fmla="*/ 17 h 92"/>
                  <a:gd name="T34" fmla="*/ 32 w 48"/>
                  <a:gd name="T35" fmla="*/ 17 h 92"/>
                  <a:gd name="T36" fmla="*/ 29 w 48"/>
                  <a:gd name="T37" fmla="*/ 18 h 92"/>
                  <a:gd name="T38" fmla="*/ 23 w 48"/>
                  <a:gd name="T39" fmla="*/ 20 h 92"/>
                  <a:gd name="T40" fmla="*/ 23 w 48"/>
                  <a:gd name="T41" fmla="*/ 20 h 92"/>
                  <a:gd name="T42" fmla="*/ 20 w 48"/>
                  <a:gd name="T43" fmla="*/ 24 h 92"/>
                  <a:gd name="T44" fmla="*/ 18 w 48"/>
                  <a:gd name="T45" fmla="*/ 27 h 92"/>
                  <a:gd name="T46" fmla="*/ 18 w 48"/>
                  <a:gd name="T47" fmla="*/ 27 h 92"/>
                  <a:gd name="T48" fmla="*/ 16 w 48"/>
                  <a:gd name="T49" fmla="*/ 36 h 92"/>
                  <a:gd name="T50" fmla="*/ 16 w 48"/>
                  <a:gd name="T51" fmla="*/ 45 h 92"/>
                  <a:gd name="T52" fmla="*/ 16 w 48"/>
                  <a:gd name="T53" fmla="*/ 92 h 92"/>
                  <a:gd name="T54" fmla="*/ 0 w 48"/>
                  <a:gd name="T5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20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1" y="2"/>
                    </a:lnTo>
                    <a:lnTo>
                      <a:pt x="48" y="6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37" y="18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9" y="18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36"/>
                    </a:lnTo>
                    <a:lnTo>
                      <a:pt x="16" y="45"/>
                    </a:lnTo>
                    <a:lnTo>
                      <a:pt x="16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1"/>
              <p:cNvSpPr>
                <a:spLocks noEditPoints="1"/>
              </p:cNvSpPr>
              <p:nvPr/>
            </p:nvSpPr>
            <p:spPr bwMode="auto">
              <a:xfrm>
                <a:off x="4570" y="1494"/>
                <a:ext cx="82" cy="94"/>
              </a:xfrm>
              <a:custGeom>
                <a:avLst/>
                <a:gdLst>
                  <a:gd name="T0" fmla="*/ 0 w 82"/>
                  <a:gd name="T1" fmla="*/ 47 h 94"/>
                  <a:gd name="T2" fmla="*/ 3 w 82"/>
                  <a:gd name="T3" fmla="*/ 26 h 94"/>
                  <a:gd name="T4" fmla="*/ 14 w 82"/>
                  <a:gd name="T5" fmla="*/ 11 h 94"/>
                  <a:gd name="T6" fmla="*/ 21 w 82"/>
                  <a:gd name="T7" fmla="*/ 8 h 94"/>
                  <a:gd name="T8" fmla="*/ 33 w 82"/>
                  <a:gd name="T9" fmla="*/ 2 h 94"/>
                  <a:gd name="T10" fmla="*/ 42 w 82"/>
                  <a:gd name="T11" fmla="*/ 0 h 94"/>
                  <a:gd name="T12" fmla="*/ 58 w 82"/>
                  <a:gd name="T13" fmla="*/ 4 h 94"/>
                  <a:gd name="T14" fmla="*/ 72 w 82"/>
                  <a:gd name="T15" fmla="*/ 13 h 94"/>
                  <a:gd name="T16" fmla="*/ 75 w 82"/>
                  <a:gd name="T17" fmla="*/ 20 h 94"/>
                  <a:gd name="T18" fmla="*/ 82 w 82"/>
                  <a:gd name="T19" fmla="*/ 36 h 94"/>
                  <a:gd name="T20" fmla="*/ 82 w 82"/>
                  <a:gd name="T21" fmla="*/ 47 h 94"/>
                  <a:gd name="T22" fmla="*/ 77 w 82"/>
                  <a:gd name="T23" fmla="*/ 74 h 94"/>
                  <a:gd name="T24" fmla="*/ 72 w 82"/>
                  <a:gd name="T25" fmla="*/ 83 h 94"/>
                  <a:gd name="T26" fmla="*/ 63 w 82"/>
                  <a:gd name="T27" fmla="*/ 89 h 94"/>
                  <a:gd name="T28" fmla="*/ 42 w 82"/>
                  <a:gd name="T29" fmla="*/ 94 h 94"/>
                  <a:gd name="T30" fmla="*/ 33 w 82"/>
                  <a:gd name="T31" fmla="*/ 94 h 94"/>
                  <a:gd name="T32" fmla="*/ 17 w 82"/>
                  <a:gd name="T33" fmla="*/ 89 h 94"/>
                  <a:gd name="T34" fmla="*/ 12 w 82"/>
                  <a:gd name="T35" fmla="*/ 83 h 94"/>
                  <a:gd name="T36" fmla="*/ 3 w 82"/>
                  <a:gd name="T37" fmla="*/ 69 h 94"/>
                  <a:gd name="T38" fmla="*/ 0 w 82"/>
                  <a:gd name="T39" fmla="*/ 47 h 94"/>
                  <a:gd name="T40" fmla="*/ 15 w 82"/>
                  <a:gd name="T41" fmla="*/ 47 h 94"/>
                  <a:gd name="T42" fmla="*/ 17 w 82"/>
                  <a:gd name="T43" fmla="*/ 63 h 94"/>
                  <a:gd name="T44" fmla="*/ 23 w 82"/>
                  <a:gd name="T45" fmla="*/ 74 h 94"/>
                  <a:gd name="T46" fmla="*/ 28 w 82"/>
                  <a:gd name="T47" fmla="*/ 78 h 94"/>
                  <a:gd name="T48" fmla="*/ 37 w 82"/>
                  <a:gd name="T49" fmla="*/ 81 h 94"/>
                  <a:gd name="T50" fmla="*/ 42 w 82"/>
                  <a:gd name="T51" fmla="*/ 83 h 94"/>
                  <a:gd name="T52" fmla="*/ 52 w 82"/>
                  <a:gd name="T53" fmla="*/ 80 h 94"/>
                  <a:gd name="T54" fmla="*/ 59 w 82"/>
                  <a:gd name="T55" fmla="*/ 74 h 94"/>
                  <a:gd name="T56" fmla="*/ 63 w 82"/>
                  <a:gd name="T57" fmla="*/ 69 h 94"/>
                  <a:gd name="T58" fmla="*/ 67 w 82"/>
                  <a:gd name="T59" fmla="*/ 47 h 94"/>
                  <a:gd name="T60" fmla="*/ 65 w 82"/>
                  <a:gd name="T61" fmla="*/ 33 h 94"/>
                  <a:gd name="T62" fmla="*/ 59 w 82"/>
                  <a:gd name="T63" fmla="*/ 22 h 94"/>
                  <a:gd name="T64" fmla="*/ 56 w 82"/>
                  <a:gd name="T65" fmla="*/ 18 h 94"/>
                  <a:gd name="T66" fmla="*/ 47 w 82"/>
                  <a:gd name="T67" fmla="*/ 15 h 94"/>
                  <a:gd name="T68" fmla="*/ 42 w 82"/>
                  <a:gd name="T69" fmla="*/ 13 h 94"/>
                  <a:gd name="T70" fmla="*/ 31 w 82"/>
                  <a:gd name="T71" fmla="*/ 17 h 94"/>
                  <a:gd name="T72" fmla="*/ 23 w 82"/>
                  <a:gd name="T73" fmla="*/ 22 h 94"/>
                  <a:gd name="T74" fmla="*/ 19 w 82"/>
                  <a:gd name="T75" fmla="*/ 27 h 94"/>
                  <a:gd name="T76" fmla="*/ 15 w 82"/>
                  <a:gd name="T77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" h="94">
                    <a:moveTo>
                      <a:pt x="0" y="47"/>
                    </a:moveTo>
                    <a:lnTo>
                      <a:pt x="0" y="47"/>
                    </a:lnTo>
                    <a:lnTo>
                      <a:pt x="1" y="36"/>
                    </a:lnTo>
                    <a:lnTo>
                      <a:pt x="3" y="26"/>
                    </a:lnTo>
                    <a:lnTo>
                      <a:pt x="8" y="18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21" y="8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5" y="8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5" y="20"/>
                    </a:lnTo>
                    <a:lnTo>
                      <a:pt x="79" y="27"/>
                    </a:lnTo>
                    <a:lnTo>
                      <a:pt x="82" y="36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1" y="6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2" y="83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52" y="94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33" y="94"/>
                    </a:lnTo>
                    <a:lnTo>
                      <a:pt x="24" y="92"/>
                    </a:lnTo>
                    <a:lnTo>
                      <a:pt x="17" y="89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7" y="76"/>
                    </a:lnTo>
                    <a:lnTo>
                      <a:pt x="3" y="69"/>
                    </a:lnTo>
                    <a:lnTo>
                      <a:pt x="1" y="58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  <a:moveTo>
                      <a:pt x="15" y="47"/>
                    </a:moveTo>
                    <a:lnTo>
                      <a:pt x="15" y="47"/>
                    </a:lnTo>
                    <a:lnTo>
                      <a:pt x="17" y="63"/>
                    </a:lnTo>
                    <a:lnTo>
                      <a:pt x="19" y="69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8" y="78"/>
                    </a:lnTo>
                    <a:lnTo>
                      <a:pt x="31" y="80"/>
                    </a:lnTo>
                    <a:lnTo>
                      <a:pt x="37" y="81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7" y="81"/>
                    </a:lnTo>
                    <a:lnTo>
                      <a:pt x="52" y="80"/>
                    </a:lnTo>
                    <a:lnTo>
                      <a:pt x="56" y="78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63" y="69"/>
                    </a:lnTo>
                    <a:lnTo>
                      <a:pt x="65" y="63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5" y="33"/>
                    </a:lnTo>
                    <a:lnTo>
                      <a:pt x="63" y="27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6" y="18"/>
                    </a:lnTo>
                    <a:lnTo>
                      <a:pt x="52" y="17"/>
                    </a:lnTo>
                    <a:lnTo>
                      <a:pt x="47" y="15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7" y="15"/>
                    </a:lnTo>
                    <a:lnTo>
                      <a:pt x="31" y="17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19" y="27"/>
                    </a:lnTo>
                    <a:lnTo>
                      <a:pt x="17" y="33"/>
                    </a:lnTo>
                    <a:lnTo>
                      <a:pt x="15" y="47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2"/>
              <p:cNvSpPr>
                <a:spLocks noEditPoints="1"/>
              </p:cNvSpPr>
              <p:nvPr/>
            </p:nvSpPr>
            <p:spPr bwMode="auto">
              <a:xfrm>
                <a:off x="4656" y="1494"/>
                <a:ext cx="81" cy="94"/>
              </a:xfrm>
              <a:custGeom>
                <a:avLst/>
                <a:gdLst>
                  <a:gd name="T0" fmla="*/ 81 w 81"/>
                  <a:gd name="T1" fmla="*/ 65 h 94"/>
                  <a:gd name="T2" fmla="*/ 76 w 81"/>
                  <a:gd name="T3" fmla="*/ 78 h 94"/>
                  <a:gd name="T4" fmla="*/ 67 w 81"/>
                  <a:gd name="T5" fmla="*/ 87 h 94"/>
                  <a:gd name="T6" fmla="*/ 61 w 81"/>
                  <a:gd name="T7" fmla="*/ 90 h 94"/>
                  <a:gd name="T8" fmla="*/ 42 w 81"/>
                  <a:gd name="T9" fmla="*/ 94 h 94"/>
                  <a:gd name="T10" fmla="*/ 33 w 81"/>
                  <a:gd name="T11" fmla="*/ 94 h 94"/>
                  <a:gd name="T12" fmla="*/ 17 w 81"/>
                  <a:gd name="T13" fmla="*/ 89 h 94"/>
                  <a:gd name="T14" fmla="*/ 12 w 81"/>
                  <a:gd name="T15" fmla="*/ 83 h 94"/>
                  <a:gd name="T16" fmla="*/ 3 w 81"/>
                  <a:gd name="T17" fmla="*/ 69 h 94"/>
                  <a:gd name="T18" fmla="*/ 0 w 81"/>
                  <a:gd name="T19" fmla="*/ 49 h 94"/>
                  <a:gd name="T20" fmla="*/ 2 w 81"/>
                  <a:gd name="T21" fmla="*/ 38 h 94"/>
                  <a:gd name="T22" fmla="*/ 7 w 81"/>
                  <a:gd name="T23" fmla="*/ 20 h 94"/>
                  <a:gd name="T24" fmla="*/ 12 w 81"/>
                  <a:gd name="T25" fmla="*/ 13 h 94"/>
                  <a:gd name="T26" fmla="*/ 25 w 81"/>
                  <a:gd name="T27" fmla="*/ 4 h 94"/>
                  <a:gd name="T28" fmla="*/ 42 w 81"/>
                  <a:gd name="T29" fmla="*/ 0 h 94"/>
                  <a:gd name="T30" fmla="*/ 49 w 81"/>
                  <a:gd name="T31" fmla="*/ 2 h 94"/>
                  <a:gd name="T32" fmla="*/ 65 w 81"/>
                  <a:gd name="T33" fmla="*/ 8 h 94"/>
                  <a:gd name="T34" fmla="*/ 70 w 81"/>
                  <a:gd name="T35" fmla="*/ 13 h 94"/>
                  <a:gd name="T36" fmla="*/ 79 w 81"/>
                  <a:gd name="T37" fmla="*/ 27 h 94"/>
                  <a:gd name="T38" fmla="*/ 81 w 81"/>
                  <a:gd name="T39" fmla="*/ 47 h 94"/>
                  <a:gd name="T40" fmla="*/ 81 w 81"/>
                  <a:gd name="T41" fmla="*/ 53 h 94"/>
                  <a:gd name="T42" fmla="*/ 16 w 81"/>
                  <a:gd name="T43" fmla="*/ 53 h 94"/>
                  <a:gd name="T44" fmla="*/ 21 w 81"/>
                  <a:gd name="T45" fmla="*/ 71 h 94"/>
                  <a:gd name="T46" fmla="*/ 25 w 81"/>
                  <a:gd name="T47" fmla="*/ 74 h 94"/>
                  <a:gd name="T48" fmla="*/ 42 w 81"/>
                  <a:gd name="T49" fmla="*/ 83 h 94"/>
                  <a:gd name="T50" fmla="*/ 49 w 81"/>
                  <a:gd name="T51" fmla="*/ 81 h 94"/>
                  <a:gd name="T52" fmla="*/ 56 w 81"/>
                  <a:gd name="T53" fmla="*/ 78 h 94"/>
                  <a:gd name="T54" fmla="*/ 65 w 81"/>
                  <a:gd name="T55" fmla="*/ 63 h 94"/>
                  <a:gd name="T56" fmla="*/ 17 w 81"/>
                  <a:gd name="T57" fmla="*/ 40 h 94"/>
                  <a:gd name="T58" fmla="*/ 65 w 81"/>
                  <a:gd name="T59" fmla="*/ 40 h 94"/>
                  <a:gd name="T60" fmla="*/ 60 w 81"/>
                  <a:gd name="T61" fmla="*/ 22 h 94"/>
                  <a:gd name="T62" fmla="*/ 56 w 81"/>
                  <a:gd name="T63" fmla="*/ 18 h 94"/>
                  <a:gd name="T64" fmla="*/ 47 w 81"/>
                  <a:gd name="T65" fmla="*/ 15 h 94"/>
                  <a:gd name="T66" fmla="*/ 42 w 81"/>
                  <a:gd name="T67" fmla="*/ 13 h 94"/>
                  <a:gd name="T68" fmla="*/ 25 w 81"/>
                  <a:gd name="T69" fmla="*/ 20 h 94"/>
                  <a:gd name="T70" fmla="*/ 19 w 81"/>
                  <a:gd name="T71" fmla="*/ 29 h 94"/>
                  <a:gd name="T72" fmla="*/ 17 w 81"/>
                  <a:gd name="T73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" h="94">
                    <a:moveTo>
                      <a:pt x="65" y="63"/>
                    </a:moveTo>
                    <a:lnTo>
                      <a:pt x="81" y="65"/>
                    </a:lnTo>
                    <a:lnTo>
                      <a:pt x="81" y="65"/>
                    </a:lnTo>
                    <a:lnTo>
                      <a:pt x="76" y="78"/>
                    </a:lnTo>
                    <a:lnTo>
                      <a:pt x="72" y="83"/>
                    </a:lnTo>
                    <a:lnTo>
                      <a:pt x="67" y="87"/>
                    </a:lnTo>
                    <a:lnTo>
                      <a:pt x="67" y="87"/>
                    </a:lnTo>
                    <a:lnTo>
                      <a:pt x="61" y="90"/>
                    </a:lnTo>
                    <a:lnTo>
                      <a:pt x="56" y="92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33" y="94"/>
                    </a:lnTo>
                    <a:lnTo>
                      <a:pt x="25" y="92"/>
                    </a:lnTo>
                    <a:lnTo>
                      <a:pt x="17" y="89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7" y="76"/>
                    </a:lnTo>
                    <a:lnTo>
                      <a:pt x="3" y="69"/>
                    </a:lnTo>
                    <a:lnTo>
                      <a:pt x="2" y="6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38"/>
                    </a:lnTo>
                    <a:lnTo>
                      <a:pt x="3" y="29"/>
                    </a:lnTo>
                    <a:lnTo>
                      <a:pt x="7" y="20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25" y="4"/>
                    </a:lnTo>
                    <a:lnTo>
                      <a:pt x="33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8" y="4"/>
                    </a:lnTo>
                    <a:lnTo>
                      <a:pt x="65" y="8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6" y="20"/>
                    </a:lnTo>
                    <a:lnTo>
                      <a:pt x="79" y="27"/>
                    </a:lnTo>
                    <a:lnTo>
                      <a:pt x="81" y="38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53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7" y="65"/>
                    </a:lnTo>
                    <a:lnTo>
                      <a:pt x="21" y="71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32" y="80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9" y="81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61" y="72"/>
                    </a:lnTo>
                    <a:lnTo>
                      <a:pt x="65" y="63"/>
                    </a:lnTo>
                    <a:lnTo>
                      <a:pt x="65" y="63"/>
                    </a:lnTo>
                    <a:close/>
                    <a:moveTo>
                      <a:pt x="17" y="40"/>
                    </a:moveTo>
                    <a:lnTo>
                      <a:pt x="65" y="40"/>
                    </a:lnTo>
                    <a:lnTo>
                      <a:pt x="65" y="40"/>
                    </a:lnTo>
                    <a:lnTo>
                      <a:pt x="63" y="29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6" y="18"/>
                    </a:lnTo>
                    <a:lnTo>
                      <a:pt x="53" y="17"/>
                    </a:lnTo>
                    <a:lnTo>
                      <a:pt x="47" y="15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2" y="15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19" y="29"/>
                    </a:lnTo>
                    <a:lnTo>
                      <a:pt x="17" y="40"/>
                    </a:lnTo>
                    <a:lnTo>
                      <a:pt x="17" y="4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4747" y="1494"/>
                <a:ext cx="71" cy="92"/>
              </a:xfrm>
              <a:custGeom>
                <a:avLst/>
                <a:gdLst>
                  <a:gd name="T0" fmla="*/ 0 w 71"/>
                  <a:gd name="T1" fmla="*/ 92 h 92"/>
                  <a:gd name="T2" fmla="*/ 0 w 71"/>
                  <a:gd name="T3" fmla="*/ 4 h 92"/>
                  <a:gd name="T4" fmla="*/ 13 w 71"/>
                  <a:gd name="T5" fmla="*/ 4 h 92"/>
                  <a:gd name="T6" fmla="*/ 13 w 71"/>
                  <a:gd name="T7" fmla="*/ 17 h 92"/>
                  <a:gd name="T8" fmla="*/ 13 w 71"/>
                  <a:gd name="T9" fmla="*/ 17 h 92"/>
                  <a:gd name="T10" fmla="*/ 18 w 71"/>
                  <a:gd name="T11" fmla="*/ 9 h 92"/>
                  <a:gd name="T12" fmla="*/ 25 w 71"/>
                  <a:gd name="T13" fmla="*/ 4 h 92"/>
                  <a:gd name="T14" fmla="*/ 32 w 71"/>
                  <a:gd name="T15" fmla="*/ 2 h 92"/>
                  <a:gd name="T16" fmla="*/ 41 w 71"/>
                  <a:gd name="T17" fmla="*/ 0 h 92"/>
                  <a:gd name="T18" fmla="*/ 41 w 71"/>
                  <a:gd name="T19" fmla="*/ 0 h 92"/>
                  <a:gd name="T20" fmla="*/ 50 w 71"/>
                  <a:gd name="T21" fmla="*/ 2 h 92"/>
                  <a:gd name="T22" fmla="*/ 55 w 71"/>
                  <a:gd name="T23" fmla="*/ 4 h 92"/>
                  <a:gd name="T24" fmla="*/ 55 w 71"/>
                  <a:gd name="T25" fmla="*/ 4 h 92"/>
                  <a:gd name="T26" fmla="*/ 62 w 71"/>
                  <a:gd name="T27" fmla="*/ 8 h 92"/>
                  <a:gd name="T28" fmla="*/ 65 w 71"/>
                  <a:gd name="T29" fmla="*/ 11 h 92"/>
                  <a:gd name="T30" fmla="*/ 65 w 71"/>
                  <a:gd name="T31" fmla="*/ 11 h 92"/>
                  <a:gd name="T32" fmla="*/ 69 w 71"/>
                  <a:gd name="T33" fmla="*/ 17 h 92"/>
                  <a:gd name="T34" fmla="*/ 71 w 71"/>
                  <a:gd name="T35" fmla="*/ 24 h 92"/>
                  <a:gd name="T36" fmla="*/ 71 w 71"/>
                  <a:gd name="T37" fmla="*/ 24 h 92"/>
                  <a:gd name="T38" fmla="*/ 71 w 71"/>
                  <a:gd name="T39" fmla="*/ 38 h 92"/>
                  <a:gd name="T40" fmla="*/ 71 w 71"/>
                  <a:gd name="T41" fmla="*/ 92 h 92"/>
                  <a:gd name="T42" fmla="*/ 57 w 71"/>
                  <a:gd name="T43" fmla="*/ 92 h 92"/>
                  <a:gd name="T44" fmla="*/ 57 w 71"/>
                  <a:gd name="T45" fmla="*/ 38 h 92"/>
                  <a:gd name="T46" fmla="*/ 57 w 71"/>
                  <a:gd name="T47" fmla="*/ 38 h 92"/>
                  <a:gd name="T48" fmla="*/ 57 w 71"/>
                  <a:gd name="T49" fmla="*/ 31 h 92"/>
                  <a:gd name="T50" fmla="*/ 55 w 71"/>
                  <a:gd name="T51" fmla="*/ 24 h 92"/>
                  <a:gd name="T52" fmla="*/ 55 w 71"/>
                  <a:gd name="T53" fmla="*/ 24 h 92"/>
                  <a:gd name="T54" fmla="*/ 51 w 71"/>
                  <a:gd name="T55" fmla="*/ 20 h 92"/>
                  <a:gd name="T56" fmla="*/ 48 w 71"/>
                  <a:gd name="T57" fmla="*/ 17 h 92"/>
                  <a:gd name="T58" fmla="*/ 48 w 71"/>
                  <a:gd name="T59" fmla="*/ 17 h 92"/>
                  <a:gd name="T60" fmla="*/ 44 w 71"/>
                  <a:gd name="T61" fmla="*/ 15 h 92"/>
                  <a:gd name="T62" fmla="*/ 37 w 71"/>
                  <a:gd name="T63" fmla="*/ 15 h 92"/>
                  <a:gd name="T64" fmla="*/ 37 w 71"/>
                  <a:gd name="T65" fmla="*/ 15 h 92"/>
                  <a:gd name="T66" fmla="*/ 29 w 71"/>
                  <a:gd name="T67" fmla="*/ 17 h 92"/>
                  <a:gd name="T68" fmla="*/ 21 w 71"/>
                  <a:gd name="T69" fmla="*/ 20 h 92"/>
                  <a:gd name="T70" fmla="*/ 21 w 71"/>
                  <a:gd name="T71" fmla="*/ 20 h 92"/>
                  <a:gd name="T72" fmla="*/ 18 w 71"/>
                  <a:gd name="T73" fmla="*/ 24 h 92"/>
                  <a:gd name="T74" fmla="*/ 16 w 71"/>
                  <a:gd name="T75" fmla="*/ 29 h 92"/>
                  <a:gd name="T76" fmla="*/ 14 w 71"/>
                  <a:gd name="T77" fmla="*/ 44 h 92"/>
                  <a:gd name="T78" fmla="*/ 14 w 71"/>
                  <a:gd name="T79" fmla="*/ 92 h 92"/>
                  <a:gd name="T80" fmla="*/ 0 w 71"/>
                  <a:gd name="T8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" h="92">
                    <a:moveTo>
                      <a:pt x="0" y="92"/>
                    </a:moveTo>
                    <a:lnTo>
                      <a:pt x="0" y="4"/>
                    </a:lnTo>
                    <a:lnTo>
                      <a:pt x="13" y="4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8" y="9"/>
                    </a:lnTo>
                    <a:lnTo>
                      <a:pt x="25" y="4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0" y="2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62" y="8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9" y="17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38"/>
                    </a:lnTo>
                    <a:lnTo>
                      <a:pt x="71" y="92"/>
                    </a:lnTo>
                    <a:lnTo>
                      <a:pt x="57" y="92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1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1" y="20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4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29" y="17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24"/>
                    </a:lnTo>
                    <a:lnTo>
                      <a:pt x="16" y="29"/>
                    </a:lnTo>
                    <a:lnTo>
                      <a:pt x="14" y="44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4823" y="1498"/>
                <a:ext cx="81" cy="88"/>
              </a:xfrm>
              <a:custGeom>
                <a:avLst/>
                <a:gdLst>
                  <a:gd name="T0" fmla="*/ 33 w 81"/>
                  <a:gd name="T1" fmla="*/ 88 h 88"/>
                  <a:gd name="T2" fmla="*/ 0 w 81"/>
                  <a:gd name="T3" fmla="*/ 0 h 88"/>
                  <a:gd name="T4" fmla="*/ 16 w 81"/>
                  <a:gd name="T5" fmla="*/ 0 h 88"/>
                  <a:gd name="T6" fmla="*/ 35 w 81"/>
                  <a:gd name="T7" fmla="*/ 52 h 88"/>
                  <a:gd name="T8" fmla="*/ 35 w 81"/>
                  <a:gd name="T9" fmla="*/ 52 h 88"/>
                  <a:gd name="T10" fmla="*/ 40 w 81"/>
                  <a:gd name="T11" fmla="*/ 70 h 88"/>
                  <a:gd name="T12" fmla="*/ 40 w 81"/>
                  <a:gd name="T13" fmla="*/ 70 h 88"/>
                  <a:gd name="T14" fmla="*/ 46 w 81"/>
                  <a:gd name="T15" fmla="*/ 54 h 88"/>
                  <a:gd name="T16" fmla="*/ 65 w 81"/>
                  <a:gd name="T17" fmla="*/ 0 h 88"/>
                  <a:gd name="T18" fmla="*/ 81 w 81"/>
                  <a:gd name="T19" fmla="*/ 0 h 88"/>
                  <a:gd name="T20" fmla="*/ 48 w 81"/>
                  <a:gd name="T21" fmla="*/ 88 h 88"/>
                  <a:gd name="T22" fmla="*/ 33 w 81"/>
                  <a:gd name="T2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88">
                    <a:moveTo>
                      <a:pt x="33" y="88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40" y="70"/>
                    </a:lnTo>
                    <a:lnTo>
                      <a:pt x="40" y="70"/>
                    </a:lnTo>
                    <a:lnTo>
                      <a:pt x="46" y="54"/>
                    </a:lnTo>
                    <a:lnTo>
                      <a:pt x="65" y="0"/>
                    </a:lnTo>
                    <a:lnTo>
                      <a:pt x="81" y="0"/>
                    </a:lnTo>
                    <a:lnTo>
                      <a:pt x="48" y="88"/>
                    </a:lnTo>
                    <a:lnTo>
                      <a:pt x="33" y="8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5"/>
              <p:cNvSpPr>
                <a:spLocks noEditPoints="1"/>
              </p:cNvSpPr>
              <p:nvPr/>
            </p:nvSpPr>
            <p:spPr bwMode="auto">
              <a:xfrm>
                <a:off x="4909" y="1464"/>
                <a:ext cx="14" cy="122"/>
              </a:xfrm>
              <a:custGeom>
                <a:avLst/>
                <a:gdLst>
                  <a:gd name="T0" fmla="*/ 0 w 14"/>
                  <a:gd name="T1" fmla="*/ 16 h 122"/>
                  <a:gd name="T2" fmla="*/ 0 w 14"/>
                  <a:gd name="T3" fmla="*/ 0 h 122"/>
                  <a:gd name="T4" fmla="*/ 14 w 14"/>
                  <a:gd name="T5" fmla="*/ 0 h 122"/>
                  <a:gd name="T6" fmla="*/ 14 w 14"/>
                  <a:gd name="T7" fmla="*/ 16 h 122"/>
                  <a:gd name="T8" fmla="*/ 0 w 14"/>
                  <a:gd name="T9" fmla="*/ 16 h 122"/>
                  <a:gd name="T10" fmla="*/ 0 w 14"/>
                  <a:gd name="T11" fmla="*/ 122 h 122"/>
                  <a:gd name="T12" fmla="*/ 0 w 14"/>
                  <a:gd name="T13" fmla="*/ 34 h 122"/>
                  <a:gd name="T14" fmla="*/ 14 w 14"/>
                  <a:gd name="T15" fmla="*/ 34 h 122"/>
                  <a:gd name="T16" fmla="*/ 14 w 14"/>
                  <a:gd name="T17" fmla="*/ 122 h 122"/>
                  <a:gd name="T18" fmla="*/ 0 w 14"/>
                  <a:gd name="T1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2">
                    <a:moveTo>
                      <a:pt x="0" y="16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6"/>
                    </a:lnTo>
                    <a:lnTo>
                      <a:pt x="0" y="16"/>
                    </a:lnTo>
                    <a:close/>
                    <a:moveTo>
                      <a:pt x="0" y="122"/>
                    </a:moveTo>
                    <a:lnTo>
                      <a:pt x="0" y="34"/>
                    </a:lnTo>
                    <a:lnTo>
                      <a:pt x="14" y="34"/>
                    </a:lnTo>
                    <a:lnTo>
                      <a:pt x="14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4937" y="1494"/>
                <a:ext cx="48" cy="92"/>
              </a:xfrm>
              <a:custGeom>
                <a:avLst/>
                <a:gdLst>
                  <a:gd name="T0" fmla="*/ 0 w 48"/>
                  <a:gd name="T1" fmla="*/ 92 h 92"/>
                  <a:gd name="T2" fmla="*/ 0 w 48"/>
                  <a:gd name="T3" fmla="*/ 4 h 92"/>
                  <a:gd name="T4" fmla="*/ 14 w 48"/>
                  <a:gd name="T5" fmla="*/ 4 h 92"/>
                  <a:gd name="T6" fmla="*/ 14 w 48"/>
                  <a:gd name="T7" fmla="*/ 17 h 92"/>
                  <a:gd name="T8" fmla="*/ 14 w 48"/>
                  <a:gd name="T9" fmla="*/ 17 h 92"/>
                  <a:gd name="T10" fmla="*/ 18 w 48"/>
                  <a:gd name="T11" fmla="*/ 9 h 92"/>
                  <a:gd name="T12" fmla="*/ 23 w 48"/>
                  <a:gd name="T13" fmla="*/ 4 h 92"/>
                  <a:gd name="T14" fmla="*/ 23 w 48"/>
                  <a:gd name="T15" fmla="*/ 4 h 92"/>
                  <a:gd name="T16" fmla="*/ 29 w 48"/>
                  <a:gd name="T17" fmla="*/ 2 h 92"/>
                  <a:gd name="T18" fmla="*/ 32 w 48"/>
                  <a:gd name="T19" fmla="*/ 0 h 92"/>
                  <a:gd name="T20" fmla="*/ 32 w 48"/>
                  <a:gd name="T21" fmla="*/ 0 h 92"/>
                  <a:gd name="T22" fmla="*/ 41 w 48"/>
                  <a:gd name="T23" fmla="*/ 2 h 92"/>
                  <a:gd name="T24" fmla="*/ 48 w 48"/>
                  <a:gd name="T25" fmla="*/ 6 h 92"/>
                  <a:gd name="T26" fmla="*/ 43 w 48"/>
                  <a:gd name="T27" fmla="*/ 20 h 92"/>
                  <a:gd name="T28" fmla="*/ 43 w 48"/>
                  <a:gd name="T29" fmla="*/ 20 h 92"/>
                  <a:gd name="T30" fmla="*/ 37 w 48"/>
                  <a:gd name="T31" fmla="*/ 18 h 92"/>
                  <a:gd name="T32" fmla="*/ 32 w 48"/>
                  <a:gd name="T33" fmla="*/ 17 h 92"/>
                  <a:gd name="T34" fmla="*/ 32 w 48"/>
                  <a:gd name="T35" fmla="*/ 17 h 92"/>
                  <a:gd name="T36" fmla="*/ 27 w 48"/>
                  <a:gd name="T37" fmla="*/ 18 h 92"/>
                  <a:gd name="T38" fmla="*/ 23 w 48"/>
                  <a:gd name="T39" fmla="*/ 20 h 92"/>
                  <a:gd name="T40" fmla="*/ 23 w 48"/>
                  <a:gd name="T41" fmla="*/ 20 h 92"/>
                  <a:gd name="T42" fmla="*/ 20 w 48"/>
                  <a:gd name="T43" fmla="*/ 24 h 92"/>
                  <a:gd name="T44" fmla="*/ 18 w 48"/>
                  <a:gd name="T45" fmla="*/ 27 h 92"/>
                  <a:gd name="T46" fmla="*/ 18 w 48"/>
                  <a:gd name="T47" fmla="*/ 27 h 92"/>
                  <a:gd name="T48" fmla="*/ 16 w 48"/>
                  <a:gd name="T49" fmla="*/ 36 h 92"/>
                  <a:gd name="T50" fmla="*/ 14 w 48"/>
                  <a:gd name="T51" fmla="*/ 45 h 92"/>
                  <a:gd name="T52" fmla="*/ 14 w 48"/>
                  <a:gd name="T53" fmla="*/ 92 h 92"/>
                  <a:gd name="T54" fmla="*/ 0 w 48"/>
                  <a:gd name="T5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8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41" y="2"/>
                    </a:lnTo>
                    <a:lnTo>
                      <a:pt x="48" y="6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37" y="18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7" y="18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36"/>
                    </a:lnTo>
                    <a:lnTo>
                      <a:pt x="14" y="45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7"/>
              <p:cNvSpPr>
                <a:spLocks noEditPoints="1"/>
              </p:cNvSpPr>
              <p:nvPr/>
            </p:nvSpPr>
            <p:spPr bwMode="auto">
              <a:xfrm>
                <a:off x="4980" y="1494"/>
                <a:ext cx="82" cy="94"/>
              </a:xfrm>
              <a:custGeom>
                <a:avLst/>
                <a:gdLst>
                  <a:gd name="T0" fmla="*/ 0 w 82"/>
                  <a:gd name="T1" fmla="*/ 47 h 94"/>
                  <a:gd name="T2" fmla="*/ 3 w 82"/>
                  <a:gd name="T3" fmla="*/ 26 h 94"/>
                  <a:gd name="T4" fmla="*/ 14 w 82"/>
                  <a:gd name="T5" fmla="*/ 11 h 94"/>
                  <a:gd name="T6" fmla="*/ 19 w 82"/>
                  <a:gd name="T7" fmla="*/ 8 h 94"/>
                  <a:gd name="T8" fmla="*/ 33 w 82"/>
                  <a:gd name="T9" fmla="*/ 2 h 94"/>
                  <a:gd name="T10" fmla="*/ 40 w 82"/>
                  <a:gd name="T11" fmla="*/ 0 h 94"/>
                  <a:gd name="T12" fmla="*/ 58 w 82"/>
                  <a:gd name="T13" fmla="*/ 4 h 94"/>
                  <a:gd name="T14" fmla="*/ 70 w 82"/>
                  <a:gd name="T15" fmla="*/ 13 h 94"/>
                  <a:gd name="T16" fmla="*/ 75 w 82"/>
                  <a:gd name="T17" fmla="*/ 20 h 94"/>
                  <a:gd name="T18" fmla="*/ 81 w 82"/>
                  <a:gd name="T19" fmla="*/ 36 h 94"/>
                  <a:gd name="T20" fmla="*/ 82 w 82"/>
                  <a:gd name="T21" fmla="*/ 47 h 94"/>
                  <a:gd name="T22" fmla="*/ 77 w 82"/>
                  <a:gd name="T23" fmla="*/ 74 h 94"/>
                  <a:gd name="T24" fmla="*/ 70 w 82"/>
                  <a:gd name="T25" fmla="*/ 83 h 94"/>
                  <a:gd name="T26" fmla="*/ 61 w 82"/>
                  <a:gd name="T27" fmla="*/ 89 h 94"/>
                  <a:gd name="T28" fmla="*/ 40 w 82"/>
                  <a:gd name="T29" fmla="*/ 94 h 94"/>
                  <a:gd name="T30" fmla="*/ 31 w 82"/>
                  <a:gd name="T31" fmla="*/ 94 h 94"/>
                  <a:gd name="T32" fmla="*/ 17 w 82"/>
                  <a:gd name="T33" fmla="*/ 89 h 94"/>
                  <a:gd name="T34" fmla="*/ 12 w 82"/>
                  <a:gd name="T35" fmla="*/ 83 h 94"/>
                  <a:gd name="T36" fmla="*/ 3 w 82"/>
                  <a:gd name="T37" fmla="*/ 69 h 94"/>
                  <a:gd name="T38" fmla="*/ 0 w 82"/>
                  <a:gd name="T39" fmla="*/ 47 h 94"/>
                  <a:gd name="T40" fmla="*/ 15 w 82"/>
                  <a:gd name="T41" fmla="*/ 47 h 94"/>
                  <a:gd name="T42" fmla="*/ 17 w 82"/>
                  <a:gd name="T43" fmla="*/ 63 h 94"/>
                  <a:gd name="T44" fmla="*/ 22 w 82"/>
                  <a:gd name="T45" fmla="*/ 74 h 94"/>
                  <a:gd name="T46" fmla="*/ 26 w 82"/>
                  <a:gd name="T47" fmla="*/ 78 h 94"/>
                  <a:gd name="T48" fmla="*/ 35 w 82"/>
                  <a:gd name="T49" fmla="*/ 81 h 94"/>
                  <a:gd name="T50" fmla="*/ 40 w 82"/>
                  <a:gd name="T51" fmla="*/ 83 h 94"/>
                  <a:gd name="T52" fmla="*/ 51 w 82"/>
                  <a:gd name="T53" fmla="*/ 80 h 94"/>
                  <a:gd name="T54" fmla="*/ 59 w 82"/>
                  <a:gd name="T55" fmla="*/ 74 h 94"/>
                  <a:gd name="T56" fmla="*/ 63 w 82"/>
                  <a:gd name="T57" fmla="*/ 69 h 94"/>
                  <a:gd name="T58" fmla="*/ 66 w 82"/>
                  <a:gd name="T59" fmla="*/ 47 h 94"/>
                  <a:gd name="T60" fmla="*/ 65 w 82"/>
                  <a:gd name="T61" fmla="*/ 33 h 94"/>
                  <a:gd name="T62" fmla="*/ 59 w 82"/>
                  <a:gd name="T63" fmla="*/ 22 h 94"/>
                  <a:gd name="T64" fmla="*/ 56 w 82"/>
                  <a:gd name="T65" fmla="*/ 18 h 94"/>
                  <a:gd name="T66" fmla="*/ 45 w 82"/>
                  <a:gd name="T67" fmla="*/ 15 h 94"/>
                  <a:gd name="T68" fmla="*/ 40 w 82"/>
                  <a:gd name="T69" fmla="*/ 13 h 94"/>
                  <a:gd name="T70" fmla="*/ 31 w 82"/>
                  <a:gd name="T71" fmla="*/ 17 h 94"/>
                  <a:gd name="T72" fmla="*/ 22 w 82"/>
                  <a:gd name="T73" fmla="*/ 22 h 94"/>
                  <a:gd name="T74" fmla="*/ 19 w 82"/>
                  <a:gd name="T75" fmla="*/ 27 h 94"/>
                  <a:gd name="T76" fmla="*/ 15 w 82"/>
                  <a:gd name="T77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" h="94">
                    <a:moveTo>
                      <a:pt x="0" y="47"/>
                    </a:moveTo>
                    <a:lnTo>
                      <a:pt x="0" y="47"/>
                    </a:lnTo>
                    <a:lnTo>
                      <a:pt x="1" y="36"/>
                    </a:lnTo>
                    <a:lnTo>
                      <a:pt x="3" y="26"/>
                    </a:lnTo>
                    <a:lnTo>
                      <a:pt x="7" y="18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8" y="4"/>
                    </a:lnTo>
                    <a:lnTo>
                      <a:pt x="65" y="8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5" y="20"/>
                    </a:lnTo>
                    <a:lnTo>
                      <a:pt x="79" y="27"/>
                    </a:lnTo>
                    <a:lnTo>
                      <a:pt x="81" y="36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1" y="6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0" y="83"/>
                    </a:lnTo>
                    <a:lnTo>
                      <a:pt x="61" y="89"/>
                    </a:lnTo>
                    <a:lnTo>
                      <a:pt x="61" y="89"/>
                    </a:lnTo>
                    <a:lnTo>
                      <a:pt x="52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31" y="94"/>
                    </a:lnTo>
                    <a:lnTo>
                      <a:pt x="24" y="92"/>
                    </a:lnTo>
                    <a:lnTo>
                      <a:pt x="17" y="89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7" y="76"/>
                    </a:lnTo>
                    <a:lnTo>
                      <a:pt x="3" y="69"/>
                    </a:lnTo>
                    <a:lnTo>
                      <a:pt x="1" y="58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  <a:moveTo>
                      <a:pt x="15" y="47"/>
                    </a:moveTo>
                    <a:lnTo>
                      <a:pt x="15" y="47"/>
                    </a:lnTo>
                    <a:lnTo>
                      <a:pt x="17" y="63"/>
                    </a:lnTo>
                    <a:lnTo>
                      <a:pt x="19" y="69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6" y="78"/>
                    </a:lnTo>
                    <a:lnTo>
                      <a:pt x="31" y="80"/>
                    </a:lnTo>
                    <a:lnTo>
                      <a:pt x="35" y="81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5" y="81"/>
                    </a:lnTo>
                    <a:lnTo>
                      <a:pt x="51" y="80"/>
                    </a:lnTo>
                    <a:lnTo>
                      <a:pt x="56" y="78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63" y="69"/>
                    </a:lnTo>
                    <a:lnTo>
                      <a:pt x="65" y="63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5" y="33"/>
                    </a:lnTo>
                    <a:lnTo>
                      <a:pt x="63" y="27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6" y="18"/>
                    </a:lnTo>
                    <a:lnTo>
                      <a:pt x="51" y="17"/>
                    </a:lnTo>
                    <a:lnTo>
                      <a:pt x="45" y="15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5" y="15"/>
                    </a:lnTo>
                    <a:lnTo>
                      <a:pt x="31" y="17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19" y="27"/>
                    </a:lnTo>
                    <a:lnTo>
                      <a:pt x="17" y="33"/>
                    </a:lnTo>
                    <a:lnTo>
                      <a:pt x="15" y="47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5071" y="1494"/>
                <a:ext cx="71" cy="92"/>
              </a:xfrm>
              <a:custGeom>
                <a:avLst/>
                <a:gdLst>
                  <a:gd name="T0" fmla="*/ 0 w 71"/>
                  <a:gd name="T1" fmla="*/ 92 h 92"/>
                  <a:gd name="T2" fmla="*/ 0 w 71"/>
                  <a:gd name="T3" fmla="*/ 4 h 92"/>
                  <a:gd name="T4" fmla="*/ 12 w 71"/>
                  <a:gd name="T5" fmla="*/ 4 h 92"/>
                  <a:gd name="T6" fmla="*/ 12 w 71"/>
                  <a:gd name="T7" fmla="*/ 17 h 92"/>
                  <a:gd name="T8" fmla="*/ 12 w 71"/>
                  <a:gd name="T9" fmla="*/ 17 h 92"/>
                  <a:gd name="T10" fmla="*/ 18 w 71"/>
                  <a:gd name="T11" fmla="*/ 9 h 92"/>
                  <a:gd name="T12" fmla="*/ 25 w 71"/>
                  <a:gd name="T13" fmla="*/ 4 h 92"/>
                  <a:gd name="T14" fmla="*/ 32 w 71"/>
                  <a:gd name="T15" fmla="*/ 2 h 92"/>
                  <a:gd name="T16" fmla="*/ 41 w 71"/>
                  <a:gd name="T17" fmla="*/ 0 h 92"/>
                  <a:gd name="T18" fmla="*/ 41 w 71"/>
                  <a:gd name="T19" fmla="*/ 0 h 92"/>
                  <a:gd name="T20" fmla="*/ 49 w 71"/>
                  <a:gd name="T21" fmla="*/ 2 h 92"/>
                  <a:gd name="T22" fmla="*/ 56 w 71"/>
                  <a:gd name="T23" fmla="*/ 4 h 92"/>
                  <a:gd name="T24" fmla="*/ 56 w 71"/>
                  <a:gd name="T25" fmla="*/ 4 h 92"/>
                  <a:gd name="T26" fmla="*/ 62 w 71"/>
                  <a:gd name="T27" fmla="*/ 8 h 92"/>
                  <a:gd name="T28" fmla="*/ 65 w 71"/>
                  <a:gd name="T29" fmla="*/ 11 h 92"/>
                  <a:gd name="T30" fmla="*/ 65 w 71"/>
                  <a:gd name="T31" fmla="*/ 11 h 92"/>
                  <a:gd name="T32" fmla="*/ 69 w 71"/>
                  <a:gd name="T33" fmla="*/ 17 h 92"/>
                  <a:gd name="T34" fmla="*/ 71 w 71"/>
                  <a:gd name="T35" fmla="*/ 24 h 92"/>
                  <a:gd name="T36" fmla="*/ 71 w 71"/>
                  <a:gd name="T37" fmla="*/ 24 h 92"/>
                  <a:gd name="T38" fmla="*/ 71 w 71"/>
                  <a:gd name="T39" fmla="*/ 38 h 92"/>
                  <a:gd name="T40" fmla="*/ 71 w 71"/>
                  <a:gd name="T41" fmla="*/ 92 h 92"/>
                  <a:gd name="T42" fmla="*/ 56 w 71"/>
                  <a:gd name="T43" fmla="*/ 92 h 92"/>
                  <a:gd name="T44" fmla="*/ 56 w 71"/>
                  <a:gd name="T45" fmla="*/ 38 h 92"/>
                  <a:gd name="T46" fmla="*/ 56 w 71"/>
                  <a:gd name="T47" fmla="*/ 38 h 92"/>
                  <a:gd name="T48" fmla="*/ 56 w 71"/>
                  <a:gd name="T49" fmla="*/ 31 h 92"/>
                  <a:gd name="T50" fmla="*/ 55 w 71"/>
                  <a:gd name="T51" fmla="*/ 24 h 92"/>
                  <a:gd name="T52" fmla="*/ 55 w 71"/>
                  <a:gd name="T53" fmla="*/ 24 h 92"/>
                  <a:gd name="T54" fmla="*/ 53 w 71"/>
                  <a:gd name="T55" fmla="*/ 20 h 92"/>
                  <a:gd name="T56" fmla="*/ 48 w 71"/>
                  <a:gd name="T57" fmla="*/ 17 h 92"/>
                  <a:gd name="T58" fmla="*/ 48 w 71"/>
                  <a:gd name="T59" fmla="*/ 17 h 92"/>
                  <a:gd name="T60" fmla="*/ 44 w 71"/>
                  <a:gd name="T61" fmla="*/ 15 h 92"/>
                  <a:gd name="T62" fmla="*/ 39 w 71"/>
                  <a:gd name="T63" fmla="*/ 15 h 92"/>
                  <a:gd name="T64" fmla="*/ 39 w 71"/>
                  <a:gd name="T65" fmla="*/ 15 h 92"/>
                  <a:gd name="T66" fmla="*/ 28 w 71"/>
                  <a:gd name="T67" fmla="*/ 17 h 92"/>
                  <a:gd name="T68" fmla="*/ 21 w 71"/>
                  <a:gd name="T69" fmla="*/ 20 h 92"/>
                  <a:gd name="T70" fmla="*/ 21 w 71"/>
                  <a:gd name="T71" fmla="*/ 20 h 92"/>
                  <a:gd name="T72" fmla="*/ 18 w 71"/>
                  <a:gd name="T73" fmla="*/ 24 h 92"/>
                  <a:gd name="T74" fmla="*/ 16 w 71"/>
                  <a:gd name="T75" fmla="*/ 29 h 92"/>
                  <a:gd name="T76" fmla="*/ 14 w 71"/>
                  <a:gd name="T77" fmla="*/ 44 h 92"/>
                  <a:gd name="T78" fmla="*/ 14 w 71"/>
                  <a:gd name="T79" fmla="*/ 92 h 92"/>
                  <a:gd name="T80" fmla="*/ 0 w 71"/>
                  <a:gd name="T8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" h="92">
                    <a:moveTo>
                      <a:pt x="0" y="92"/>
                    </a:moveTo>
                    <a:lnTo>
                      <a:pt x="0" y="4"/>
                    </a:lnTo>
                    <a:lnTo>
                      <a:pt x="12" y="4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8" y="9"/>
                    </a:lnTo>
                    <a:lnTo>
                      <a:pt x="25" y="4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62" y="8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9" y="17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38"/>
                    </a:lnTo>
                    <a:lnTo>
                      <a:pt x="71" y="92"/>
                    </a:lnTo>
                    <a:lnTo>
                      <a:pt x="56" y="92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1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3" y="20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4" y="15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28" y="17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24"/>
                    </a:lnTo>
                    <a:lnTo>
                      <a:pt x="16" y="29"/>
                    </a:lnTo>
                    <a:lnTo>
                      <a:pt x="14" y="44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9"/>
              <p:cNvSpPr>
                <a:spLocks/>
              </p:cNvSpPr>
              <p:nvPr/>
            </p:nvSpPr>
            <p:spPr bwMode="auto">
              <a:xfrm>
                <a:off x="5156" y="1494"/>
                <a:ext cx="119" cy="92"/>
              </a:xfrm>
              <a:custGeom>
                <a:avLst/>
                <a:gdLst>
                  <a:gd name="T0" fmla="*/ 0 w 119"/>
                  <a:gd name="T1" fmla="*/ 4 h 92"/>
                  <a:gd name="T2" fmla="*/ 14 w 119"/>
                  <a:gd name="T3" fmla="*/ 17 h 92"/>
                  <a:gd name="T4" fmla="*/ 19 w 119"/>
                  <a:gd name="T5" fmla="*/ 9 h 92"/>
                  <a:gd name="T6" fmla="*/ 24 w 119"/>
                  <a:gd name="T7" fmla="*/ 6 h 92"/>
                  <a:gd name="T8" fmla="*/ 40 w 119"/>
                  <a:gd name="T9" fmla="*/ 0 h 92"/>
                  <a:gd name="T10" fmla="*/ 49 w 119"/>
                  <a:gd name="T11" fmla="*/ 2 h 92"/>
                  <a:gd name="T12" fmla="*/ 56 w 119"/>
                  <a:gd name="T13" fmla="*/ 6 h 92"/>
                  <a:gd name="T14" fmla="*/ 65 w 119"/>
                  <a:gd name="T15" fmla="*/ 17 h 92"/>
                  <a:gd name="T16" fmla="*/ 70 w 119"/>
                  <a:gd name="T17" fmla="*/ 9 h 92"/>
                  <a:gd name="T18" fmla="*/ 84 w 119"/>
                  <a:gd name="T19" fmla="*/ 2 h 92"/>
                  <a:gd name="T20" fmla="*/ 93 w 119"/>
                  <a:gd name="T21" fmla="*/ 0 h 92"/>
                  <a:gd name="T22" fmla="*/ 109 w 119"/>
                  <a:gd name="T23" fmla="*/ 6 h 92"/>
                  <a:gd name="T24" fmla="*/ 112 w 119"/>
                  <a:gd name="T25" fmla="*/ 9 h 92"/>
                  <a:gd name="T26" fmla="*/ 117 w 119"/>
                  <a:gd name="T27" fmla="*/ 18 h 92"/>
                  <a:gd name="T28" fmla="*/ 119 w 119"/>
                  <a:gd name="T29" fmla="*/ 92 h 92"/>
                  <a:gd name="T30" fmla="*/ 105 w 119"/>
                  <a:gd name="T31" fmla="*/ 36 h 92"/>
                  <a:gd name="T32" fmla="*/ 103 w 119"/>
                  <a:gd name="T33" fmla="*/ 24 h 92"/>
                  <a:gd name="T34" fmla="*/ 102 w 119"/>
                  <a:gd name="T35" fmla="*/ 20 h 92"/>
                  <a:gd name="T36" fmla="*/ 98 w 119"/>
                  <a:gd name="T37" fmla="*/ 17 h 92"/>
                  <a:gd name="T38" fmla="*/ 89 w 119"/>
                  <a:gd name="T39" fmla="*/ 15 h 92"/>
                  <a:gd name="T40" fmla="*/ 81 w 119"/>
                  <a:gd name="T41" fmla="*/ 17 h 92"/>
                  <a:gd name="T42" fmla="*/ 73 w 119"/>
                  <a:gd name="T43" fmla="*/ 20 h 92"/>
                  <a:gd name="T44" fmla="*/ 68 w 119"/>
                  <a:gd name="T45" fmla="*/ 29 h 92"/>
                  <a:gd name="T46" fmla="*/ 66 w 119"/>
                  <a:gd name="T47" fmla="*/ 92 h 92"/>
                  <a:gd name="T48" fmla="*/ 52 w 119"/>
                  <a:gd name="T49" fmla="*/ 35 h 92"/>
                  <a:gd name="T50" fmla="*/ 52 w 119"/>
                  <a:gd name="T51" fmla="*/ 26 h 92"/>
                  <a:gd name="T52" fmla="*/ 49 w 119"/>
                  <a:gd name="T53" fmla="*/ 20 h 92"/>
                  <a:gd name="T54" fmla="*/ 37 w 119"/>
                  <a:gd name="T55" fmla="*/ 15 h 92"/>
                  <a:gd name="T56" fmla="*/ 31 w 119"/>
                  <a:gd name="T57" fmla="*/ 15 h 92"/>
                  <a:gd name="T58" fmla="*/ 26 w 119"/>
                  <a:gd name="T59" fmla="*/ 18 h 92"/>
                  <a:gd name="T60" fmla="*/ 17 w 119"/>
                  <a:gd name="T61" fmla="*/ 27 h 92"/>
                  <a:gd name="T62" fmla="*/ 15 w 119"/>
                  <a:gd name="T63" fmla="*/ 36 h 92"/>
                  <a:gd name="T64" fmla="*/ 15 w 119"/>
                  <a:gd name="T6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9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31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61" y="9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70" y="9"/>
                    </a:lnTo>
                    <a:lnTo>
                      <a:pt x="77" y="6"/>
                    </a:lnTo>
                    <a:lnTo>
                      <a:pt x="84" y="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3" y="2"/>
                    </a:lnTo>
                    <a:lnTo>
                      <a:pt x="109" y="6"/>
                    </a:lnTo>
                    <a:lnTo>
                      <a:pt x="112" y="9"/>
                    </a:lnTo>
                    <a:lnTo>
                      <a:pt x="112" y="9"/>
                    </a:lnTo>
                    <a:lnTo>
                      <a:pt x="116" y="13"/>
                    </a:lnTo>
                    <a:lnTo>
                      <a:pt x="117" y="18"/>
                    </a:lnTo>
                    <a:lnTo>
                      <a:pt x="119" y="31"/>
                    </a:lnTo>
                    <a:lnTo>
                      <a:pt x="119" y="92"/>
                    </a:lnTo>
                    <a:lnTo>
                      <a:pt x="105" y="92"/>
                    </a:lnTo>
                    <a:lnTo>
                      <a:pt x="105" y="36"/>
                    </a:lnTo>
                    <a:lnTo>
                      <a:pt x="105" y="36"/>
                    </a:lnTo>
                    <a:lnTo>
                      <a:pt x="103" y="24"/>
                    </a:lnTo>
                    <a:lnTo>
                      <a:pt x="103" y="24"/>
                    </a:lnTo>
                    <a:lnTo>
                      <a:pt x="102" y="20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93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1" y="17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0" y="24"/>
                    </a:lnTo>
                    <a:lnTo>
                      <a:pt x="68" y="29"/>
                    </a:lnTo>
                    <a:lnTo>
                      <a:pt x="66" y="40"/>
                    </a:lnTo>
                    <a:lnTo>
                      <a:pt x="66" y="92"/>
                    </a:lnTo>
                    <a:lnTo>
                      <a:pt x="52" y="92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26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4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1" y="22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36"/>
                    </a:lnTo>
                    <a:lnTo>
                      <a:pt x="15" y="47"/>
                    </a:lnTo>
                    <a:lnTo>
                      <a:pt x="15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0"/>
              <p:cNvSpPr>
                <a:spLocks noEditPoints="1"/>
              </p:cNvSpPr>
              <p:nvPr/>
            </p:nvSpPr>
            <p:spPr bwMode="auto">
              <a:xfrm>
                <a:off x="5284" y="1494"/>
                <a:ext cx="81" cy="94"/>
              </a:xfrm>
              <a:custGeom>
                <a:avLst/>
                <a:gdLst>
                  <a:gd name="T0" fmla="*/ 79 w 81"/>
                  <a:gd name="T1" fmla="*/ 65 h 94"/>
                  <a:gd name="T2" fmla="*/ 74 w 81"/>
                  <a:gd name="T3" fmla="*/ 78 h 94"/>
                  <a:gd name="T4" fmla="*/ 67 w 81"/>
                  <a:gd name="T5" fmla="*/ 87 h 94"/>
                  <a:gd name="T6" fmla="*/ 62 w 81"/>
                  <a:gd name="T7" fmla="*/ 90 h 94"/>
                  <a:gd name="T8" fmla="*/ 42 w 81"/>
                  <a:gd name="T9" fmla="*/ 94 h 94"/>
                  <a:gd name="T10" fmla="*/ 32 w 81"/>
                  <a:gd name="T11" fmla="*/ 94 h 94"/>
                  <a:gd name="T12" fmla="*/ 18 w 81"/>
                  <a:gd name="T13" fmla="*/ 89 h 94"/>
                  <a:gd name="T14" fmla="*/ 11 w 81"/>
                  <a:gd name="T15" fmla="*/ 83 h 94"/>
                  <a:gd name="T16" fmla="*/ 2 w 81"/>
                  <a:gd name="T17" fmla="*/ 69 h 94"/>
                  <a:gd name="T18" fmla="*/ 0 w 81"/>
                  <a:gd name="T19" fmla="*/ 49 h 94"/>
                  <a:gd name="T20" fmla="*/ 0 w 81"/>
                  <a:gd name="T21" fmla="*/ 38 h 94"/>
                  <a:gd name="T22" fmla="*/ 5 w 81"/>
                  <a:gd name="T23" fmla="*/ 20 h 94"/>
                  <a:gd name="T24" fmla="*/ 11 w 81"/>
                  <a:gd name="T25" fmla="*/ 13 h 94"/>
                  <a:gd name="T26" fmla="*/ 25 w 81"/>
                  <a:gd name="T27" fmla="*/ 4 h 94"/>
                  <a:gd name="T28" fmla="*/ 40 w 81"/>
                  <a:gd name="T29" fmla="*/ 0 h 94"/>
                  <a:gd name="T30" fmla="*/ 49 w 81"/>
                  <a:gd name="T31" fmla="*/ 2 h 94"/>
                  <a:gd name="T32" fmla="*/ 63 w 81"/>
                  <a:gd name="T33" fmla="*/ 8 h 94"/>
                  <a:gd name="T34" fmla="*/ 69 w 81"/>
                  <a:gd name="T35" fmla="*/ 13 h 94"/>
                  <a:gd name="T36" fmla="*/ 77 w 81"/>
                  <a:gd name="T37" fmla="*/ 27 h 94"/>
                  <a:gd name="T38" fmla="*/ 81 w 81"/>
                  <a:gd name="T39" fmla="*/ 47 h 94"/>
                  <a:gd name="T40" fmla="*/ 81 w 81"/>
                  <a:gd name="T41" fmla="*/ 53 h 94"/>
                  <a:gd name="T42" fmla="*/ 16 w 81"/>
                  <a:gd name="T43" fmla="*/ 53 h 94"/>
                  <a:gd name="T44" fmla="*/ 19 w 81"/>
                  <a:gd name="T45" fmla="*/ 71 h 94"/>
                  <a:gd name="T46" fmla="*/ 23 w 81"/>
                  <a:gd name="T47" fmla="*/ 74 h 94"/>
                  <a:gd name="T48" fmla="*/ 42 w 81"/>
                  <a:gd name="T49" fmla="*/ 83 h 94"/>
                  <a:gd name="T50" fmla="*/ 49 w 81"/>
                  <a:gd name="T51" fmla="*/ 81 h 94"/>
                  <a:gd name="T52" fmla="*/ 55 w 81"/>
                  <a:gd name="T53" fmla="*/ 78 h 94"/>
                  <a:gd name="T54" fmla="*/ 65 w 81"/>
                  <a:gd name="T55" fmla="*/ 63 h 94"/>
                  <a:gd name="T56" fmla="*/ 16 w 81"/>
                  <a:gd name="T57" fmla="*/ 40 h 94"/>
                  <a:gd name="T58" fmla="*/ 65 w 81"/>
                  <a:gd name="T59" fmla="*/ 40 h 94"/>
                  <a:gd name="T60" fmla="*/ 60 w 81"/>
                  <a:gd name="T61" fmla="*/ 22 h 94"/>
                  <a:gd name="T62" fmla="*/ 55 w 81"/>
                  <a:gd name="T63" fmla="*/ 18 h 94"/>
                  <a:gd name="T64" fmla="*/ 46 w 81"/>
                  <a:gd name="T65" fmla="*/ 15 h 94"/>
                  <a:gd name="T66" fmla="*/ 40 w 81"/>
                  <a:gd name="T67" fmla="*/ 13 h 94"/>
                  <a:gd name="T68" fmla="*/ 23 w 81"/>
                  <a:gd name="T69" fmla="*/ 20 h 94"/>
                  <a:gd name="T70" fmla="*/ 18 w 81"/>
                  <a:gd name="T71" fmla="*/ 29 h 94"/>
                  <a:gd name="T72" fmla="*/ 16 w 81"/>
                  <a:gd name="T73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" h="94">
                    <a:moveTo>
                      <a:pt x="65" y="63"/>
                    </a:moveTo>
                    <a:lnTo>
                      <a:pt x="79" y="65"/>
                    </a:lnTo>
                    <a:lnTo>
                      <a:pt x="79" y="65"/>
                    </a:lnTo>
                    <a:lnTo>
                      <a:pt x="74" y="78"/>
                    </a:lnTo>
                    <a:lnTo>
                      <a:pt x="70" y="83"/>
                    </a:lnTo>
                    <a:lnTo>
                      <a:pt x="67" y="87"/>
                    </a:lnTo>
                    <a:lnTo>
                      <a:pt x="67" y="87"/>
                    </a:lnTo>
                    <a:lnTo>
                      <a:pt x="62" y="90"/>
                    </a:lnTo>
                    <a:lnTo>
                      <a:pt x="55" y="92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32" y="94"/>
                    </a:lnTo>
                    <a:lnTo>
                      <a:pt x="25" y="92"/>
                    </a:lnTo>
                    <a:lnTo>
                      <a:pt x="18" y="89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5" y="76"/>
                    </a:lnTo>
                    <a:lnTo>
                      <a:pt x="2" y="69"/>
                    </a:lnTo>
                    <a:lnTo>
                      <a:pt x="0" y="6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5" y="20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8" y="8"/>
                    </a:lnTo>
                    <a:lnTo>
                      <a:pt x="25" y="4"/>
                    </a:lnTo>
                    <a:lnTo>
                      <a:pt x="32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63" y="8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4" y="20"/>
                    </a:lnTo>
                    <a:lnTo>
                      <a:pt x="77" y="27"/>
                    </a:lnTo>
                    <a:lnTo>
                      <a:pt x="79" y="38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53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8" y="65"/>
                    </a:lnTo>
                    <a:lnTo>
                      <a:pt x="19" y="71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32" y="80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9" y="81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60" y="72"/>
                    </a:lnTo>
                    <a:lnTo>
                      <a:pt x="65" y="63"/>
                    </a:lnTo>
                    <a:lnTo>
                      <a:pt x="65" y="63"/>
                    </a:lnTo>
                    <a:close/>
                    <a:moveTo>
                      <a:pt x="16" y="40"/>
                    </a:moveTo>
                    <a:lnTo>
                      <a:pt x="65" y="40"/>
                    </a:lnTo>
                    <a:lnTo>
                      <a:pt x="65" y="40"/>
                    </a:lnTo>
                    <a:lnTo>
                      <a:pt x="63" y="29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5" y="18"/>
                    </a:lnTo>
                    <a:lnTo>
                      <a:pt x="51" y="17"/>
                    </a:lnTo>
                    <a:lnTo>
                      <a:pt x="46" y="15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2" y="15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18" y="29"/>
                    </a:lnTo>
                    <a:lnTo>
                      <a:pt x="16" y="40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1"/>
              <p:cNvSpPr>
                <a:spLocks/>
              </p:cNvSpPr>
              <p:nvPr/>
            </p:nvSpPr>
            <p:spPr bwMode="auto">
              <a:xfrm>
                <a:off x="5374" y="1494"/>
                <a:ext cx="72" cy="92"/>
              </a:xfrm>
              <a:custGeom>
                <a:avLst/>
                <a:gdLst>
                  <a:gd name="T0" fmla="*/ 0 w 72"/>
                  <a:gd name="T1" fmla="*/ 92 h 92"/>
                  <a:gd name="T2" fmla="*/ 0 w 72"/>
                  <a:gd name="T3" fmla="*/ 4 h 92"/>
                  <a:gd name="T4" fmla="*/ 14 w 72"/>
                  <a:gd name="T5" fmla="*/ 4 h 92"/>
                  <a:gd name="T6" fmla="*/ 14 w 72"/>
                  <a:gd name="T7" fmla="*/ 17 h 92"/>
                  <a:gd name="T8" fmla="*/ 14 w 72"/>
                  <a:gd name="T9" fmla="*/ 17 h 92"/>
                  <a:gd name="T10" fmla="*/ 19 w 72"/>
                  <a:gd name="T11" fmla="*/ 9 h 92"/>
                  <a:gd name="T12" fmla="*/ 26 w 72"/>
                  <a:gd name="T13" fmla="*/ 4 h 92"/>
                  <a:gd name="T14" fmla="*/ 33 w 72"/>
                  <a:gd name="T15" fmla="*/ 2 h 92"/>
                  <a:gd name="T16" fmla="*/ 42 w 72"/>
                  <a:gd name="T17" fmla="*/ 0 h 92"/>
                  <a:gd name="T18" fmla="*/ 42 w 72"/>
                  <a:gd name="T19" fmla="*/ 0 h 92"/>
                  <a:gd name="T20" fmla="*/ 49 w 72"/>
                  <a:gd name="T21" fmla="*/ 2 h 92"/>
                  <a:gd name="T22" fmla="*/ 56 w 72"/>
                  <a:gd name="T23" fmla="*/ 4 h 92"/>
                  <a:gd name="T24" fmla="*/ 56 w 72"/>
                  <a:gd name="T25" fmla="*/ 4 h 92"/>
                  <a:gd name="T26" fmla="*/ 61 w 72"/>
                  <a:gd name="T27" fmla="*/ 8 h 92"/>
                  <a:gd name="T28" fmla="*/ 67 w 72"/>
                  <a:gd name="T29" fmla="*/ 11 h 92"/>
                  <a:gd name="T30" fmla="*/ 67 w 72"/>
                  <a:gd name="T31" fmla="*/ 11 h 92"/>
                  <a:gd name="T32" fmla="*/ 68 w 72"/>
                  <a:gd name="T33" fmla="*/ 17 h 92"/>
                  <a:gd name="T34" fmla="*/ 70 w 72"/>
                  <a:gd name="T35" fmla="*/ 24 h 92"/>
                  <a:gd name="T36" fmla="*/ 70 w 72"/>
                  <a:gd name="T37" fmla="*/ 24 h 92"/>
                  <a:gd name="T38" fmla="*/ 72 w 72"/>
                  <a:gd name="T39" fmla="*/ 38 h 92"/>
                  <a:gd name="T40" fmla="*/ 72 w 72"/>
                  <a:gd name="T41" fmla="*/ 92 h 92"/>
                  <a:gd name="T42" fmla="*/ 56 w 72"/>
                  <a:gd name="T43" fmla="*/ 92 h 92"/>
                  <a:gd name="T44" fmla="*/ 56 w 72"/>
                  <a:gd name="T45" fmla="*/ 38 h 92"/>
                  <a:gd name="T46" fmla="*/ 56 w 72"/>
                  <a:gd name="T47" fmla="*/ 38 h 92"/>
                  <a:gd name="T48" fmla="*/ 56 w 72"/>
                  <a:gd name="T49" fmla="*/ 31 h 92"/>
                  <a:gd name="T50" fmla="*/ 54 w 72"/>
                  <a:gd name="T51" fmla="*/ 24 h 92"/>
                  <a:gd name="T52" fmla="*/ 54 w 72"/>
                  <a:gd name="T53" fmla="*/ 24 h 92"/>
                  <a:gd name="T54" fmla="*/ 53 w 72"/>
                  <a:gd name="T55" fmla="*/ 20 h 92"/>
                  <a:gd name="T56" fmla="*/ 49 w 72"/>
                  <a:gd name="T57" fmla="*/ 17 h 92"/>
                  <a:gd name="T58" fmla="*/ 49 w 72"/>
                  <a:gd name="T59" fmla="*/ 17 h 92"/>
                  <a:gd name="T60" fmla="*/ 44 w 72"/>
                  <a:gd name="T61" fmla="*/ 15 h 92"/>
                  <a:gd name="T62" fmla="*/ 38 w 72"/>
                  <a:gd name="T63" fmla="*/ 15 h 92"/>
                  <a:gd name="T64" fmla="*/ 38 w 72"/>
                  <a:gd name="T65" fmla="*/ 15 h 92"/>
                  <a:gd name="T66" fmla="*/ 30 w 72"/>
                  <a:gd name="T67" fmla="*/ 17 h 92"/>
                  <a:gd name="T68" fmla="*/ 23 w 72"/>
                  <a:gd name="T69" fmla="*/ 20 h 92"/>
                  <a:gd name="T70" fmla="*/ 23 w 72"/>
                  <a:gd name="T71" fmla="*/ 20 h 92"/>
                  <a:gd name="T72" fmla="*/ 19 w 72"/>
                  <a:gd name="T73" fmla="*/ 24 h 92"/>
                  <a:gd name="T74" fmla="*/ 17 w 72"/>
                  <a:gd name="T75" fmla="*/ 29 h 92"/>
                  <a:gd name="T76" fmla="*/ 16 w 72"/>
                  <a:gd name="T77" fmla="*/ 44 h 92"/>
                  <a:gd name="T78" fmla="*/ 16 w 72"/>
                  <a:gd name="T79" fmla="*/ 92 h 92"/>
                  <a:gd name="T80" fmla="*/ 0 w 72"/>
                  <a:gd name="T8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9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61" y="8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8" y="17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2" y="38"/>
                    </a:lnTo>
                    <a:lnTo>
                      <a:pt x="72" y="92"/>
                    </a:lnTo>
                    <a:lnTo>
                      <a:pt x="56" y="92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3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4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0" y="17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19" y="24"/>
                    </a:lnTo>
                    <a:lnTo>
                      <a:pt x="17" y="29"/>
                    </a:lnTo>
                    <a:lnTo>
                      <a:pt x="16" y="44"/>
                    </a:lnTo>
                    <a:lnTo>
                      <a:pt x="16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5451" y="1465"/>
                <a:ext cx="42" cy="123"/>
              </a:xfrm>
              <a:custGeom>
                <a:avLst/>
                <a:gdLst>
                  <a:gd name="T0" fmla="*/ 41 w 42"/>
                  <a:gd name="T1" fmla="*/ 109 h 123"/>
                  <a:gd name="T2" fmla="*/ 42 w 42"/>
                  <a:gd name="T3" fmla="*/ 121 h 123"/>
                  <a:gd name="T4" fmla="*/ 42 w 42"/>
                  <a:gd name="T5" fmla="*/ 121 h 123"/>
                  <a:gd name="T6" fmla="*/ 32 w 42"/>
                  <a:gd name="T7" fmla="*/ 123 h 123"/>
                  <a:gd name="T8" fmla="*/ 32 w 42"/>
                  <a:gd name="T9" fmla="*/ 123 h 123"/>
                  <a:gd name="T10" fmla="*/ 25 w 42"/>
                  <a:gd name="T11" fmla="*/ 123 h 123"/>
                  <a:gd name="T12" fmla="*/ 20 w 42"/>
                  <a:gd name="T13" fmla="*/ 121 h 123"/>
                  <a:gd name="T14" fmla="*/ 20 w 42"/>
                  <a:gd name="T15" fmla="*/ 121 h 123"/>
                  <a:gd name="T16" fmla="*/ 16 w 42"/>
                  <a:gd name="T17" fmla="*/ 118 h 123"/>
                  <a:gd name="T18" fmla="*/ 13 w 42"/>
                  <a:gd name="T19" fmla="*/ 114 h 123"/>
                  <a:gd name="T20" fmla="*/ 13 w 42"/>
                  <a:gd name="T21" fmla="*/ 114 h 123"/>
                  <a:gd name="T22" fmla="*/ 13 w 42"/>
                  <a:gd name="T23" fmla="*/ 107 h 123"/>
                  <a:gd name="T24" fmla="*/ 11 w 42"/>
                  <a:gd name="T25" fmla="*/ 96 h 123"/>
                  <a:gd name="T26" fmla="*/ 11 w 42"/>
                  <a:gd name="T27" fmla="*/ 44 h 123"/>
                  <a:gd name="T28" fmla="*/ 0 w 42"/>
                  <a:gd name="T29" fmla="*/ 44 h 123"/>
                  <a:gd name="T30" fmla="*/ 0 w 42"/>
                  <a:gd name="T31" fmla="*/ 33 h 123"/>
                  <a:gd name="T32" fmla="*/ 11 w 42"/>
                  <a:gd name="T33" fmla="*/ 33 h 123"/>
                  <a:gd name="T34" fmla="*/ 11 w 42"/>
                  <a:gd name="T35" fmla="*/ 9 h 123"/>
                  <a:gd name="T36" fmla="*/ 27 w 42"/>
                  <a:gd name="T37" fmla="*/ 0 h 123"/>
                  <a:gd name="T38" fmla="*/ 27 w 42"/>
                  <a:gd name="T39" fmla="*/ 33 h 123"/>
                  <a:gd name="T40" fmla="*/ 41 w 42"/>
                  <a:gd name="T41" fmla="*/ 33 h 123"/>
                  <a:gd name="T42" fmla="*/ 41 w 42"/>
                  <a:gd name="T43" fmla="*/ 44 h 123"/>
                  <a:gd name="T44" fmla="*/ 27 w 42"/>
                  <a:gd name="T45" fmla="*/ 44 h 123"/>
                  <a:gd name="T46" fmla="*/ 27 w 42"/>
                  <a:gd name="T47" fmla="*/ 96 h 123"/>
                  <a:gd name="T48" fmla="*/ 27 w 42"/>
                  <a:gd name="T49" fmla="*/ 96 h 123"/>
                  <a:gd name="T50" fmla="*/ 27 w 42"/>
                  <a:gd name="T51" fmla="*/ 105 h 123"/>
                  <a:gd name="T52" fmla="*/ 27 w 42"/>
                  <a:gd name="T53" fmla="*/ 105 h 123"/>
                  <a:gd name="T54" fmla="*/ 30 w 42"/>
                  <a:gd name="T55" fmla="*/ 109 h 123"/>
                  <a:gd name="T56" fmla="*/ 30 w 42"/>
                  <a:gd name="T57" fmla="*/ 109 h 123"/>
                  <a:gd name="T58" fmla="*/ 35 w 42"/>
                  <a:gd name="T59" fmla="*/ 109 h 123"/>
                  <a:gd name="T60" fmla="*/ 35 w 42"/>
                  <a:gd name="T61" fmla="*/ 109 h 123"/>
                  <a:gd name="T62" fmla="*/ 41 w 42"/>
                  <a:gd name="T63" fmla="*/ 109 h 123"/>
                  <a:gd name="T64" fmla="*/ 41 w 42"/>
                  <a:gd name="T65" fmla="*/ 10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23">
                    <a:moveTo>
                      <a:pt x="41" y="109"/>
                    </a:moveTo>
                    <a:lnTo>
                      <a:pt x="42" y="121"/>
                    </a:lnTo>
                    <a:lnTo>
                      <a:pt x="42" y="121"/>
                    </a:lnTo>
                    <a:lnTo>
                      <a:pt x="32" y="123"/>
                    </a:lnTo>
                    <a:lnTo>
                      <a:pt x="32" y="123"/>
                    </a:lnTo>
                    <a:lnTo>
                      <a:pt x="25" y="123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16" y="118"/>
                    </a:lnTo>
                    <a:lnTo>
                      <a:pt x="13" y="114"/>
                    </a:lnTo>
                    <a:lnTo>
                      <a:pt x="13" y="114"/>
                    </a:lnTo>
                    <a:lnTo>
                      <a:pt x="13" y="107"/>
                    </a:lnTo>
                    <a:lnTo>
                      <a:pt x="11" y="96"/>
                    </a:lnTo>
                    <a:lnTo>
                      <a:pt x="11" y="44"/>
                    </a:lnTo>
                    <a:lnTo>
                      <a:pt x="0" y="44"/>
                    </a:lnTo>
                    <a:lnTo>
                      <a:pt x="0" y="33"/>
                    </a:lnTo>
                    <a:lnTo>
                      <a:pt x="11" y="33"/>
                    </a:lnTo>
                    <a:lnTo>
                      <a:pt x="11" y="9"/>
                    </a:lnTo>
                    <a:lnTo>
                      <a:pt x="27" y="0"/>
                    </a:lnTo>
                    <a:lnTo>
                      <a:pt x="27" y="33"/>
                    </a:lnTo>
                    <a:lnTo>
                      <a:pt x="41" y="33"/>
                    </a:lnTo>
                    <a:lnTo>
                      <a:pt x="41" y="44"/>
                    </a:lnTo>
                    <a:lnTo>
                      <a:pt x="27" y="44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7" y="105"/>
                    </a:lnTo>
                    <a:lnTo>
                      <a:pt x="27" y="105"/>
                    </a:lnTo>
                    <a:lnTo>
                      <a:pt x="30" y="109"/>
                    </a:lnTo>
                    <a:lnTo>
                      <a:pt x="30" y="109"/>
                    </a:lnTo>
                    <a:lnTo>
                      <a:pt x="35" y="109"/>
                    </a:lnTo>
                    <a:lnTo>
                      <a:pt x="35" y="109"/>
                    </a:lnTo>
                    <a:lnTo>
                      <a:pt x="41" y="109"/>
                    </a:lnTo>
                    <a:lnTo>
                      <a:pt x="41" y="109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3"/>
              <p:cNvSpPr>
                <a:spLocks/>
              </p:cNvSpPr>
              <p:nvPr/>
            </p:nvSpPr>
            <p:spPr bwMode="auto">
              <a:xfrm>
                <a:off x="5527" y="912"/>
                <a:ext cx="28" cy="1161"/>
              </a:xfrm>
              <a:custGeom>
                <a:avLst/>
                <a:gdLst>
                  <a:gd name="T0" fmla="*/ 14 w 28"/>
                  <a:gd name="T1" fmla="*/ 1161 h 1161"/>
                  <a:gd name="T2" fmla="*/ 14 w 28"/>
                  <a:gd name="T3" fmla="*/ 1161 h 1161"/>
                  <a:gd name="T4" fmla="*/ 9 w 28"/>
                  <a:gd name="T5" fmla="*/ 1159 h 1161"/>
                  <a:gd name="T6" fmla="*/ 3 w 28"/>
                  <a:gd name="T7" fmla="*/ 1155 h 1161"/>
                  <a:gd name="T8" fmla="*/ 2 w 28"/>
                  <a:gd name="T9" fmla="*/ 1152 h 1161"/>
                  <a:gd name="T10" fmla="*/ 0 w 28"/>
                  <a:gd name="T11" fmla="*/ 1146 h 1161"/>
                  <a:gd name="T12" fmla="*/ 0 w 28"/>
                  <a:gd name="T13" fmla="*/ 15 h 1161"/>
                  <a:gd name="T14" fmla="*/ 0 w 28"/>
                  <a:gd name="T15" fmla="*/ 15 h 1161"/>
                  <a:gd name="T16" fmla="*/ 2 w 28"/>
                  <a:gd name="T17" fmla="*/ 9 h 1161"/>
                  <a:gd name="T18" fmla="*/ 3 w 28"/>
                  <a:gd name="T19" fmla="*/ 4 h 1161"/>
                  <a:gd name="T20" fmla="*/ 9 w 28"/>
                  <a:gd name="T21" fmla="*/ 0 h 1161"/>
                  <a:gd name="T22" fmla="*/ 14 w 28"/>
                  <a:gd name="T23" fmla="*/ 0 h 1161"/>
                  <a:gd name="T24" fmla="*/ 14 w 28"/>
                  <a:gd name="T25" fmla="*/ 0 h 1161"/>
                  <a:gd name="T26" fmla="*/ 19 w 28"/>
                  <a:gd name="T27" fmla="*/ 0 h 1161"/>
                  <a:gd name="T28" fmla="*/ 24 w 28"/>
                  <a:gd name="T29" fmla="*/ 4 h 1161"/>
                  <a:gd name="T30" fmla="*/ 26 w 28"/>
                  <a:gd name="T31" fmla="*/ 9 h 1161"/>
                  <a:gd name="T32" fmla="*/ 28 w 28"/>
                  <a:gd name="T33" fmla="*/ 15 h 1161"/>
                  <a:gd name="T34" fmla="*/ 28 w 28"/>
                  <a:gd name="T35" fmla="*/ 1146 h 1161"/>
                  <a:gd name="T36" fmla="*/ 28 w 28"/>
                  <a:gd name="T37" fmla="*/ 1146 h 1161"/>
                  <a:gd name="T38" fmla="*/ 26 w 28"/>
                  <a:gd name="T39" fmla="*/ 1152 h 1161"/>
                  <a:gd name="T40" fmla="*/ 24 w 28"/>
                  <a:gd name="T41" fmla="*/ 1155 h 1161"/>
                  <a:gd name="T42" fmla="*/ 19 w 28"/>
                  <a:gd name="T43" fmla="*/ 1159 h 1161"/>
                  <a:gd name="T44" fmla="*/ 14 w 28"/>
                  <a:gd name="T45" fmla="*/ 1161 h 1161"/>
                  <a:gd name="T46" fmla="*/ 14 w 28"/>
                  <a:gd name="T47" fmla="*/ 1161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161">
                    <a:moveTo>
                      <a:pt x="14" y="1161"/>
                    </a:moveTo>
                    <a:lnTo>
                      <a:pt x="14" y="1161"/>
                    </a:lnTo>
                    <a:lnTo>
                      <a:pt x="9" y="1159"/>
                    </a:lnTo>
                    <a:lnTo>
                      <a:pt x="3" y="1155"/>
                    </a:lnTo>
                    <a:lnTo>
                      <a:pt x="2" y="1152"/>
                    </a:lnTo>
                    <a:lnTo>
                      <a:pt x="0" y="1146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3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4"/>
                    </a:lnTo>
                    <a:lnTo>
                      <a:pt x="26" y="9"/>
                    </a:lnTo>
                    <a:lnTo>
                      <a:pt x="28" y="15"/>
                    </a:lnTo>
                    <a:lnTo>
                      <a:pt x="28" y="1146"/>
                    </a:lnTo>
                    <a:lnTo>
                      <a:pt x="28" y="1146"/>
                    </a:lnTo>
                    <a:lnTo>
                      <a:pt x="26" y="1152"/>
                    </a:lnTo>
                    <a:lnTo>
                      <a:pt x="24" y="1155"/>
                    </a:lnTo>
                    <a:lnTo>
                      <a:pt x="19" y="1159"/>
                    </a:lnTo>
                    <a:lnTo>
                      <a:pt x="14" y="1161"/>
                    </a:lnTo>
                    <a:lnTo>
                      <a:pt x="14" y="1161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A3A55BD-0AFC-B546-AAA4-B95C5D78049E}"/>
              </a:ext>
            </a:extLst>
          </p:cNvPr>
          <p:cNvSpPr/>
          <p:nvPr/>
        </p:nvSpPr>
        <p:spPr>
          <a:xfrm>
            <a:off x="3016475" y="3285818"/>
            <a:ext cx="2292657" cy="427383"/>
          </a:xfrm>
          <a:prstGeom prst="ellipse">
            <a:avLst/>
          </a:prstGeom>
          <a:noFill/>
          <a:ln w="28575">
            <a:solidFill>
              <a:srgbClr val="C50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057F5B5-BBE4-FC49-A188-ECCBCD9610CF}"/>
              </a:ext>
            </a:extLst>
          </p:cNvPr>
          <p:cNvSpPr/>
          <p:nvPr/>
        </p:nvSpPr>
        <p:spPr>
          <a:xfrm>
            <a:off x="8613289" y="5853109"/>
            <a:ext cx="2292657" cy="427383"/>
          </a:xfrm>
          <a:prstGeom prst="ellipse">
            <a:avLst/>
          </a:prstGeom>
          <a:noFill/>
          <a:ln w="28575">
            <a:solidFill>
              <a:srgbClr val="C50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DE27524-5397-B140-8D1A-412A01686C98}"/>
              </a:ext>
            </a:extLst>
          </p:cNvPr>
          <p:cNvSpPr/>
          <p:nvPr/>
        </p:nvSpPr>
        <p:spPr>
          <a:xfrm>
            <a:off x="8613289" y="5006193"/>
            <a:ext cx="2292657" cy="427383"/>
          </a:xfrm>
          <a:prstGeom prst="ellipse">
            <a:avLst/>
          </a:prstGeom>
          <a:noFill/>
          <a:ln w="28575">
            <a:solidFill>
              <a:srgbClr val="C50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91" y="19170"/>
            <a:ext cx="10505264" cy="819451"/>
          </a:xfrm>
        </p:spPr>
        <p:txBody>
          <a:bodyPr>
            <a:noAutofit/>
          </a:bodyPr>
          <a:lstStyle/>
          <a:p>
            <a:r>
              <a:rPr lang="en-US" sz="2600" dirty="0"/>
              <a:t>XAF1 as a modifier of p53 function and cancer susceptibility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62799" y="1106525"/>
            <a:ext cx="22540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Collaborators:</a:t>
            </a:r>
          </a:p>
          <a:p>
            <a:r>
              <a:rPr lang="en-US" sz="1400" dirty="0">
                <a:latin typeface="+mj-lt"/>
              </a:rPr>
              <a:t>Zambetti, Zhang, Murphy, </a:t>
            </a:r>
            <a:r>
              <a:rPr lang="en-US" sz="1400" dirty="0" err="1">
                <a:latin typeface="+mj-lt"/>
              </a:rPr>
              <a:t>Pappo</a:t>
            </a:r>
            <a:r>
              <a:rPr lang="en-US" sz="1400" dirty="0">
                <a:latin typeface="+mj-lt"/>
              </a:rPr>
              <a:t>, Ribeiro, Rodriguez-Galindo</a:t>
            </a:r>
          </a:p>
          <a:p>
            <a:r>
              <a:rPr lang="en-US" sz="1400" dirty="0">
                <a:latin typeface="+mj-lt"/>
              </a:rPr>
              <a:t>[Cancer Biology, Developmental Biology &amp; Solid Tumor Program, Hematological Malignancies]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Funding:</a:t>
            </a:r>
          </a:p>
          <a:p>
            <a:r>
              <a:rPr lang="en-US" sz="1400" dirty="0">
                <a:latin typeface="+mj-lt"/>
              </a:rPr>
              <a:t>P30CA021765, R01CA260175 (pending)</a:t>
            </a:r>
            <a:endParaRPr lang="en-US" sz="1400" dirty="0">
              <a:highlight>
                <a:srgbClr val="FFFF00"/>
              </a:highlight>
              <a:latin typeface="+mj-lt"/>
            </a:endParaRPr>
          </a:p>
          <a:p>
            <a:endParaRPr lang="en-US" sz="1400" b="1" dirty="0">
              <a:solidFill>
                <a:schemeClr val="accent1"/>
              </a:solidFill>
              <a:latin typeface="+mj-lt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Shared Resources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:</a:t>
            </a:r>
          </a:p>
          <a:p>
            <a:r>
              <a:rPr lang="en-US" sz="1400" dirty="0">
                <a:latin typeface="+mj-lt"/>
              </a:rPr>
              <a:t>CAGE, Functional Genomics, Cytogenetics and Sanger Sequencing</a:t>
            </a:r>
          </a:p>
          <a:p>
            <a:endParaRPr lang="en-US" sz="1400" b="1" dirty="0">
              <a:solidFill>
                <a:schemeClr val="accent1"/>
              </a:solidFill>
              <a:latin typeface="+mj-lt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Key Publication:</a:t>
            </a:r>
          </a:p>
          <a:p>
            <a:r>
              <a:rPr lang="en-US" altLang="en-US" sz="1400" dirty="0">
                <a:latin typeface="Arial Unicode MS" panose="020B0604020202020204" pitchFamily="34" charset="-128"/>
              </a:rPr>
              <a:t>Pinto, </a:t>
            </a:r>
            <a:r>
              <a:rPr lang="en-US" altLang="en-US" sz="1400" i="1" dirty="0">
                <a:latin typeface="Arial Unicode MS" panose="020B0604020202020204" pitchFamily="34" charset="-128"/>
              </a:rPr>
              <a:t>et al., Sci. Advances, 2020</a:t>
            </a:r>
            <a:r>
              <a:rPr lang="en-US" sz="1400" dirty="0">
                <a:latin typeface="+mj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0581" y="876539"/>
            <a:ext cx="5720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TP53-R337H allele common in Brazil predisposes children to adrenal cortical tumors and adult carriers to a variety of cancers.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A690E4-B34D-3248-A16E-2006D66B1D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6"/>
          <a:stretch/>
        </p:blipFill>
        <p:spPr>
          <a:xfrm>
            <a:off x="9651575" y="80361"/>
            <a:ext cx="1199385" cy="10445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E6009F-7492-604B-9400-BBB74B231133}"/>
              </a:ext>
            </a:extLst>
          </p:cNvPr>
          <p:cNvSpPr txBox="1"/>
          <p:nvPr/>
        </p:nvSpPr>
        <p:spPr>
          <a:xfrm>
            <a:off x="3930581" y="2180950"/>
            <a:ext cx="5720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variant in the tumor suppressor XAF1 (E134*/Glu134Ter) was identified in a subset of TP53-R337H carriers.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05F21C-CBF8-F44F-94C4-1F63DB670306}"/>
              </a:ext>
            </a:extLst>
          </p:cNvPr>
          <p:cNvSpPr txBox="1"/>
          <p:nvPr/>
        </p:nvSpPr>
        <p:spPr>
          <a:xfrm>
            <a:off x="3930581" y="3208362"/>
            <a:ext cx="5720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Importantly, the compound mutant haplotype conferred risk for sarcoma and subsequent malignancies.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8C6B62-2B92-C546-BDC9-49C414BE6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6"/>
          <a:stretch/>
        </p:blipFill>
        <p:spPr>
          <a:xfrm>
            <a:off x="10917487" y="80361"/>
            <a:ext cx="1199385" cy="105960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27672E4-3F60-1643-9B25-C7C209C62BD9}"/>
              </a:ext>
            </a:extLst>
          </p:cNvPr>
          <p:cNvSpPr/>
          <p:nvPr/>
        </p:nvSpPr>
        <p:spPr>
          <a:xfrm>
            <a:off x="3928825" y="4235775"/>
            <a:ext cx="56596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observations have implications for genetic counseling and clinical management of </a:t>
            </a:r>
            <a:r>
              <a:rPr lang="en-US" dirty="0" err="1"/>
              <a:t>hypomorphic</a:t>
            </a:r>
            <a:r>
              <a:rPr lang="en-US" dirty="0"/>
              <a:t> TP53 mutant carriers, in particular for TP53-R337H carriers in Brazil and elsewhere.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AA3DAD3-D410-A14D-8971-493C92BF6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7" t="2947" b="52923"/>
          <a:stretch/>
        </p:blipFill>
        <p:spPr bwMode="auto">
          <a:xfrm>
            <a:off x="150693" y="3441257"/>
            <a:ext cx="3693106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12F672-5FF8-6648-879E-A7638ED90361}"/>
              </a:ext>
            </a:extLst>
          </p:cNvPr>
          <p:cNvSpPr/>
          <p:nvPr/>
        </p:nvSpPr>
        <p:spPr>
          <a:xfrm>
            <a:off x="153538" y="3615933"/>
            <a:ext cx="719529" cy="276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E418D5-89C0-E24F-AE4B-446EB3820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04"/>
          <a:stretch/>
        </p:blipFill>
        <p:spPr bwMode="auto">
          <a:xfrm>
            <a:off x="465483" y="931199"/>
            <a:ext cx="3153154" cy="301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23DB0E-C588-A848-9874-38AD2FD27CB6}"/>
              </a:ext>
            </a:extLst>
          </p:cNvPr>
          <p:cNvSpPr/>
          <p:nvPr/>
        </p:nvSpPr>
        <p:spPr>
          <a:xfrm>
            <a:off x="1403498" y="2519916"/>
            <a:ext cx="584790" cy="2558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D5F321-EFDB-D440-AA61-6B5240B04A49}"/>
              </a:ext>
            </a:extLst>
          </p:cNvPr>
          <p:cNvSpPr/>
          <p:nvPr/>
        </p:nvSpPr>
        <p:spPr>
          <a:xfrm>
            <a:off x="1403498" y="1160123"/>
            <a:ext cx="584790" cy="2558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AAE761-536A-104E-A5E5-710B826A4281}"/>
              </a:ext>
            </a:extLst>
          </p:cNvPr>
          <p:cNvGrpSpPr/>
          <p:nvPr/>
        </p:nvGrpSpPr>
        <p:grpSpPr>
          <a:xfrm>
            <a:off x="1190711" y="3438410"/>
            <a:ext cx="1629449" cy="873532"/>
            <a:chOff x="1505501" y="3558330"/>
            <a:chExt cx="1629449" cy="873532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64EA57F7-4647-254A-9790-BF548DF4DD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76" t="2947" r="11136" b="80839"/>
            <a:stretch/>
          </p:blipFill>
          <p:spPr bwMode="auto">
            <a:xfrm>
              <a:off x="1695893" y="3558330"/>
              <a:ext cx="1439057" cy="873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E48DAE-358C-7442-9DF4-AEC5406116F0}"/>
                </a:ext>
              </a:extLst>
            </p:cNvPr>
            <p:cNvSpPr txBox="1"/>
            <p:nvPr/>
          </p:nvSpPr>
          <p:spPr>
            <a:xfrm>
              <a:off x="1505501" y="3581965"/>
              <a:ext cx="234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38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561593" y="3019250"/>
            <a:ext cx="342068" cy="41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7EC131-1322-48BB-BAC9-D2BB0398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794" y="664582"/>
            <a:ext cx="8228411" cy="11757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initiatives &amp; future plans</a:t>
            </a:r>
            <a:br>
              <a:rPr lang="en-US" dirty="0"/>
            </a:br>
            <a:br>
              <a:rPr lang="en-US" dirty="0"/>
            </a:b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F4D8C6-DA48-2F45-A4D6-E6391723C696}"/>
              </a:ext>
            </a:extLst>
          </p:cNvPr>
          <p:cNvSpPr/>
          <p:nvPr/>
        </p:nvSpPr>
        <p:spPr>
          <a:xfrm>
            <a:off x="649355" y="1133571"/>
            <a:ext cx="1089328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7" indent="-285750" defTabSz="653094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Leverage success of the 2020 annual CBP retreat to promote multi-investigator team science</a:t>
            </a:r>
          </a:p>
          <a:p>
            <a:pPr marL="858826" lvl="1" indent="-285750" defTabSz="653094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Hold the second retreat in 2021 (after COVID restrictions are lifted)</a:t>
            </a:r>
          </a:p>
          <a:p>
            <a:pPr marL="858826" lvl="1" indent="-285750" defTabSz="653094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Feature trainee lectures and interactive, team-building exercises</a:t>
            </a:r>
          </a:p>
          <a:p>
            <a:pPr marL="115887" defTabSz="653094" fontAlgn="t">
              <a:spcAft>
                <a:spcPts val="600"/>
              </a:spcAft>
            </a:pPr>
            <a:endParaRPr lang="en-US" sz="2000" b="1" dirty="0"/>
          </a:p>
          <a:p>
            <a:pPr marL="458787" indent="-342900" defTabSz="653094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Promote career development of CBP trainees</a:t>
            </a:r>
          </a:p>
          <a:p>
            <a:pPr marL="915976" lvl="1" indent="-342900" defTabSz="653094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Hold quarterly “</a:t>
            </a:r>
            <a:r>
              <a:rPr lang="en-US" sz="2000" i="1" dirty="0"/>
              <a:t>Research Rodeos</a:t>
            </a:r>
            <a:r>
              <a:rPr lang="en-US" sz="2000" dirty="0"/>
              <a:t>” with three non-faculty speakers during the weekly meeting time</a:t>
            </a:r>
          </a:p>
          <a:p>
            <a:pPr marL="915976" lvl="1" indent="-342900" defTabSz="653094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Tailored for senior trainees to hone presentation skills and receive feedback </a:t>
            </a:r>
          </a:p>
          <a:p>
            <a:pPr marL="115887" defTabSz="653094" fontAlgn="t">
              <a:spcAft>
                <a:spcPts val="600"/>
              </a:spcAft>
            </a:pPr>
            <a:endParaRPr lang="en-US" sz="2000" b="1" dirty="0"/>
          </a:p>
          <a:p>
            <a:pPr marL="458787" indent="-342900" defTabSz="653094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Enhance communication with membership regarding program goals &amp; initiative</a:t>
            </a:r>
          </a:p>
          <a:p>
            <a:pPr marL="915976" lvl="1" indent="-342900" defTabSz="653094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Publish a biannual CBP newsletter, occasionally discuss CBP &amp; Cancer Center matters at the beginning of the weekly meeting  </a:t>
            </a:r>
          </a:p>
        </p:txBody>
      </p:sp>
    </p:spTree>
    <p:extLst>
      <p:ext uri="{BB962C8B-B14F-4D97-AF65-F5344CB8AC3E}">
        <p14:creationId xmlns:p14="http://schemas.microsoft.com/office/powerpoint/2010/main" val="1480724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89D32A-6EA6-4031-966F-E28E3A784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272" y="2505456"/>
            <a:ext cx="4974336" cy="116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3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9E3F-2655-6A42-AF0C-64794D175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98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ancer12837635163_ec9681903f_b.jpg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8" b="42407"/>
          <a:stretch/>
        </p:blipFill>
        <p:spPr>
          <a:xfrm>
            <a:off x="0" y="2"/>
            <a:ext cx="12192000" cy="11128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Scientific Highlights from Working Groups - #1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0267" y="1113092"/>
            <a:ext cx="5745485" cy="2862322"/>
            <a:chOff x="410264" y="1180322"/>
            <a:chExt cx="5663929" cy="28623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64" y="1342422"/>
              <a:ext cx="2652711" cy="204930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087235" y="1180322"/>
              <a:ext cx="298695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Wilson Clements</a:t>
              </a:r>
            </a:p>
            <a:p>
              <a:r>
                <a:rPr lang="en-US" dirty="0">
                  <a:latin typeface="+mj-lt"/>
                </a:rPr>
                <a:t>Marcus Fisher </a:t>
              </a:r>
            </a:p>
            <a:p>
              <a:r>
                <a:rPr lang="en-US" dirty="0">
                  <a:latin typeface="+mj-lt"/>
                </a:rPr>
                <a:t>Babis Kalodimos </a:t>
              </a:r>
            </a:p>
            <a:p>
              <a:r>
                <a:rPr lang="en-US" dirty="0">
                  <a:latin typeface="+mj-lt"/>
                </a:rPr>
                <a:t>Richard Kriwacki</a:t>
              </a:r>
            </a:p>
            <a:p>
              <a:r>
                <a:rPr lang="en-US" dirty="0">
                  <a:latin typeface="+mj-lt"/>
                </a:rPr>
                <a:t>Esther Obeng</a:t>
              </a:r>
            </a:p>
            <a:p>
              <a:r>
                <a:rPr lang="en-US" dirty="0">
                  <a:latin typeface="+mj-lt"/>
                </a:rPr>
                <a:t>Stacey Ogden</a:t>
              </a:r>
            </a:p>
            <a:p>
              <a:r>
                <a:rPr lang="en-US" dirty="0">
                  <a:latin typeface="+mj-lt"/>
                </a:rPr>
                <a:t>Charles J. Sherr</a:t>
              </a:r>
            </a:p>
            <a:p>
              <a:r>
                <a:rPr lang="en-US" dirty="0">
                  <a:latin typeface="+mj-lt"/>
                </a:rPr>
                <a:t>Jiyang Yu</a:t>
              </a:r>
            </a:p>
            <a:p>
              <a:r>
                <a:rPr lang="en-US" dirty="0">
                  <a:latin typeface="+mj-lt"/>
                </a:rPr>
                <a:t>Gerard P. Zambetti</a:t>
              </a:r>
            </a:p>
            <a:p>
              <a:r>
                <a:rPr lang="en-US" dirty="0">
                  <a:latin typeface="+mj-lt"/>
                </a:rPr>
                <a:t>Scott Blanchard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80361" y="1145683"/>
            <a:ext cx="6011639" cy="2308324"/>
            <a:chOff x="410264" y="3846312"/>
            <a:chExt cx="6011639" cy="2127107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64" y="3966622"/>
              <a:ext cx="2688336" cy="18874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168527" y="3846312"/>
              <a:ext cx="3253376" cy="212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Eric Enemark </a:t>
              </a:r>
            </a:p>
            <a:p>
              <a:r>
                <a:rPr lang="en-US" dirty="0">
                  <a:latin typeface="+mj-lt"/>
                </a:rPr>
                <a:t>Shannon McKinney-Freeman</a:t>
              </a:r>
            </a:p>
            <a:p>
              <a:r>
                <a:rPr lang="en-US" dirty="0">
                  <a:latin typeface="+mj-lt"/>
                </a:rPr>
                <a:t>Tudor Moldoveanu</a:t>
              </a:r>
            </a:p>
            <a:p>
              <a:r>
                <a:rPr lang="en-US" dirty="0">
                  <a:latin typeface="+mj-lt"/>
                </a:rPr>
                <a:t>Joseph </a:t>
              </a:r>
              <a:r>
                <a:rPr lang="en-US" dirty="0" err="1">
                  <a:latin typeface="+mj-lt"/>
                </a:rPr>
                <a:t>Opferman</a:t>
              </a:r>
              <a:endParaRPr lang="en-US" dirty="0">
                <a:latin typeface="+mj-lt"/>
              </a:endParaRPr>
            </a:p>
            <a:p>
              <a:r>
                <a:rPr lang="en-US" dirty="0">
                  <a:latin typeface="+mj-lt"/>
                </a:rPr>
                <a:t>Linda Hendershot</a:t>
              </a:r>
            </a:p>
            <a:p>
              <a:r>
                <a:rPr lang="en-US" dirty="0">
                  <a:latin typeface="+mj-lt"/>
                </a:rPr>
                <a:t>Richard Lee</a:t>
              </a:r>
            </a:p>
            <a:p>
              <a:r>
                <a:rPr lang="en-US" dirty="0">
                  <a:latin typeface="+mj-lt"/>
                </a:rPr>
                <a:t>Brenda Schulman</a:t>
              </a:r>
            </a:p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80361" y="3704925"/>
            <a:ext cx="5933265" cy="2585323"/>
            <a:chOff x="6180362" y="3704922"/>
            <a:chExt cx="5933264" cy="25853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362" y="3962028"/>
              <a:ext cx="2688336" cy="207682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938625" y="3704922"/>
              <a:ext cx="3175001" cy="258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Yongqiang Feng</a:t>
              </a:r>
            </a:p>
            <a:p>
              <a:r>
                <a:rPr lang="en-US" dirty="0">
                  <a:latin typeface="+mj-lt"/>
                </a:rPr>
                <a:t>Hans-Martin </a:t>
              </a:r>
              <a:r>
                <a:rPr lang="en-US" dirty="0" err="1">
                  <a:latin typeface="+mj-lt"/>
                </a:rPr>
                <a:t>Herz</a:t>
              </a:r>
              <a:endParaRPr lang="en-US" dirty="0">
                <a:latin typeface="+mj-lt"/>
              </a:endParaRPr>
            </a:p>
            <a:p>
              <a:r>
                <a:rPr lang="en-US" dirty="0">
                  <a:latin typeface="+mj-lt"/>
                </a:rPr>
                <a:t>Chunliang Li</a:t>
              </a:r>
            </a:p>
            <a:p>
              <a:r>
                <a:rPr lang="en-US" dirty="0" err="1">
                  <a:latin typeface="+mj-lt"/>
                </a:rPr>
                <a:t>Xiaotu</a:t>
              </a:r>
              <a:r>
                <a:rPr lang="en-US" dirty="0">
                  <a:latin typeface="+mj-lt"/>
                </a:rPr>
                <a:t> Ma</a:t>
              </a:r>
            </a:p>
            <a:p>
              <a:r>
                <a:rPr lang="en-US" dirty="0">
                  <a:latin typeface="+mj-lt"/>
                </a:rPr>
                <a:t>Tanja Mittag</a:t>
              </a:r>
            </a:p>
            <a:p>
              <a:r>
                <a:rPr lang="en-US" dirty="0">
                  <a:latin typeface="+mj-lt"/>
                </a:rPr>
                <a:t>Andrew Murphy</a:t>
              </a:r>
            </a:p>
            <a:p>
              <a:r>
                <a:rPr lang="en-US" dirty="0">
                  <a:latin typeface="+mj-lt"/>
                </a:rPr>
                <a:t>Martine F. Roussel</a:t>
              </a:r>
            </a:p>
            <a:p>
              <a:r>
                <a:rPr lang="en-US" dirty="0">
                  <a:latin typeface="+mj-lt"/>
                </a:rPr>
                <a:t>Anang Shelat</a:t>
              </a:r>
            </a:p>
            <a:p>
              <a:r>
                <a:rPr lang="en-US" dirty="0">
                  <a:latin typeface="+mj-lt"/>
                </a:rPr>
                <a:t>Jinghui Zhang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84387" y="3962031"/>
            <a:ext cx="5903782" cy="2058988"/>
            <a:chOff x="6042025" y="1339850"/>
            <a:chExt cx="5903782" cy="2058988"/>
          </a:xfrm>
        </p:grpSpPr>
        <p:sp>
          <p:nvSpPr>
            <p:cNvPr id="17" name="TextBox 16"/>
            <p:cNvSpPr txBox="1"/>
            <p:nvPr/>
          </p:nvSpPr>
          <p:spPr>
            <a:xfrm>
              <a:off x="8810755" y="1639411"/>
              <a:ext cx="313505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j-lt"/>
                </a:rPr>
                <a:t>Hongbo Chi </a:t>
              </a:r>
            </a:p>
            <a:p>
              <a:r>
                <a:rPr lang="sv-SE" dirty="0">
                  <a:latin typeface="+mj-lt"/>
                </a:rPr>
                <a:t>Sandra D’Azzo</a:t>
              </a:r>
            </a:p>
            <a:p>
              <a:r>
                <a:rPr lang="sv-SE" dirty="0">
                  <a:latin typeface="+mj-lt"/>
                </a:rPr>
                <a:t>Stephen Gottschalk</a:t>
              </a:r>
            </a:p>
            <a:p>
              <a:r>
                <a:rPr lang="sv-SE" dirty="0">
                  <a:latin typeface="+mj-lt"/>
                </a:rPr>
                <a:t>Douglas Green</a:t>
              </a:r>
            </a:p>
            <a:p>
              <a:r>
                <a:rPr lang="sv-SE" dirty="0">
                  <a:latin typeface="+mj-lt"/>
                </a:rPr>
                <a:t>Thirumala-Devi Kanneganti</a:t>
              </a: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6042025" y="1339850"/>
              <a:ext cx="2776538" cy="2058988"/>
              <a:chOff x="3806" y="844"/>
              <a:chExt cx="1749" cy="1297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806" y="844"/>
                <a:ext cx="1749" cy="1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4015" y="844"/>
                <a:ext cx="1267" cy="1297"/>
              </a:xfrm>
              <a:custGeom>
                <a:avLst/>
                <a:gdLst>
                  <a:gd name="T0" fmla="*/ 1266 w 1267"/>
                  <a:gd name="T1" fmla="*/ 681 h 1297"/>
                  <a:gd name="T2" fmla="*/ 1255 w 1267"/>
                  <a:gd name="T3" fmla="*/ 778 h 1297"/>
                  <a:gd name="T4" fmla="*/ 1229 w 1267"/>
                  <a:gd name="T5" fmla="*/ 870 h 1297"/>
                  <a:gd name="T6" fmla="*/ 1190 w 1267"/>
                  <a:gd name="T7" fmla="*/ 957 h 1297"/>
                  <a:gd name="T8" fmla="*/ 1141 w 1267"/>
                  <a:gd name="T9" fmla="*/ 1036 h 1297"/>
                  <a:gd name="T10" fmla="*/ 1081 w 1267"/>
                  <a:gd name="T11" fmla="*/ 1106 h 1297"/>
                  <a:gd name="T12" fmla="*/ 1012 w 1267"/>
                  <a:gd name="T13" fmla="*/ 1167 h 1297"/>
                  <a:gd name="T14" fmla="*/ 935 w 1267"/>
                  <a:gd name="T15" fmla="*/ 1218 h 1297"/>
                  <a:gd name="T16" fmla="*/ 852 w 1267"/>
                  <a:gd name="T17" fmla="*/ 1257 h 1297"/>
                  <a:gd name="T18" fmla="*/ 761 w 1267"/>
                  <a:gd name="T19" fmla="*/ 1283 h 1297"/>
                  <a:gd name="T20" fmla="*/ 666 w 1267"/>
                  <a:gd name="T21" fmla="*/ 1295 h 1297"/>
                  <a:gd name="T22" fmla="*/ 600 w 1267"/>
                  <a:gd name="T23" fmla="*/ 1295 h 1297"/>
                  <a:gd name="T24" fmla="*/ 505 w 1267"/>
                  <a:gd name="T25" fmla="*/ 1283 h 1297"/>
                  <a:gd name="T26" fmla="*/ 416 w 1267"/>
                  <a:gd name="T27" fmla="*/ 1257 h 1297"/>
                  <a:gd name="T28" fmla="*/ 331 w 1267"/>
                  <a:gd name="T29" fmla="*/ 1218 h 1297"/>
                  <a:gd name="T30" fmla="*/ 254 w 1267"/>
                  <a:gd name="T31" fmla="*/ 1167 h 1297"/>
                  <a:gd name="T32" fmla="*/ 185 w 1267"/>
                  <a:gd name="T33" fmla="*/ 1106 h 1297"/>
                  <a:gd name="T34" fmla="*/ 125 w 1267"/>
                  <a:gd name="T35" fmla="*/ 1036 h 1297"/>
                  <a:gd name="T36" fmla="*/ 76 w 1267"/>
                  <a:gd name="T37" fmla="*/ 957 h 1297"/>
                  <a:gd name="T38" fmla="*/ 39 w 1267"/>
                  <a:gd name="T39" fmla="*/ 870 h 1297"/>
                  <a:gd name="T40" fmla="*/ 13 w 1267"/>
                  <a:gd name="T41" fmla="*/ 778 h 1297"/>
                  <a:gd name="T42" fmla="*/ 0 w 1267"/>
                  <a:gd name="T43" fmla="*/ 681 h 1297"/>
                  <a:gd name="T44" fmla="*/ 0 w 1267"/>
                  <a:gd name="T45" fmla="*/ 614 h 1297"/>
                  <a:gd name="T46" fmla="*/ 13 w 1267"/>
                  <a:gd name="T47" fmla="*/ 517 h 1297"/>
                  <a:gd name="T48" fmla="*/ 39 w 1267"/>
                  <a:gd name="T49" fmla="*/ 425 h 1297"/>
                  <a:gd name="T50" fmla="*/ 76 w 1267"/>
                  <a:gd name="T51" fmla="*/ 339 h 1297"/>
                  <a:gd name="T52" fmla="*/ 125 w 1267"/>
                  <a:gd name="T53" fmla="*/ 259 h 1297"/>
                  <a:gd name="T54" fmla="*/ 185 w 1267"/>
                  <a:gd name="T55" fmla="*/ 189 h 1297"/>
                  <a:gd name="T56" fmla="*/ 254 w 1267"/>
                  <a:gd name="T57" fmla="*/ 128 h 1297"/>
                  <a:gd name="T58" fmla="*/ 331 w 1267"/>
                  <a:gd name="T59" fmla="*/ 77 h 1297"/>
                  <a:gd name="T60" fmla="*/ 416 w 1267"/>
                  <a:gd name="T61" fmla="*/ 40 h 1297"/>
                  <a:gd name="T62" fmla="*/ 505 w 1267"/>
                  <a:gd name="T63" fmla="*/ 13 h 1297"/>
                  <a:gd name="T64" fmla="*/ 600 w 1267"/>
                  <a:gd name="T65" fmla="*/ 0 h 1297"/>
                  <a:gd name="T66" fmla="*/ 666 w 1267"/>
                  <a:gd name="T67" fmla="*/ 0 h 1297"/>
                  <a:gd name="T68" fmla="*/ 761 w 1267"/>
                  <a:gd name="T69" fmla="*/ 13 h 1297"/>
                  <a:gd name="T70" fmla="*/ 852 w 1267"/>
                  <a:gd name="T71" fmla="*/ 40 h 1297"/>
                  <a:gd name="T72" fmla="*/ 935 w 1267"/>
                  <a:gd name="T73" fmla="*/ 77 h 1297"/>
                  <a:gd name="T74" fmla="*/ 1012 w 1267"/>
                  <a:gd name="T75" fmla="*/ 128 h 1297"/>
                  <a:gd name="T76" fmla="*/ 1081 w 1267"/>
                  <a:gd name="T77" fmla="*/ 189 h 1297"/>
                  <a:gd name="T78" fmla="*/ 1141 w 1267"/>
                  <a:gd name="T79" fmla="*/ 259 h 1297"/>
                  <a:gd name="T80" fmla="*/ 1190 w 1267"/>
                  <a:gd name="T81" fmla="*/ 339 h 1297"/>
                  <a:gd name="T82" fmla="*/ 1229 w 1267"/>
                  <a:gd name="T83" fmla="*/ 425 h 1297"/>
                  <a:gd name="T84" fmla="*/ 1255 w 1267"/>
                  <a:gd name="T85" fmla="*/ 517 h 1297"/>
                  <a:gd name="T86" fmla="*/ 1266 w 1267"/>
                  <a:gd name="T87" fmla="*/ 614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67" h="1297">
                    <a:moveTo>
                      <a:pt x="1267" y="649"/>
                    </a:moveTo>
                    <a:lnTo>
                      <a:pt x="1267" y="649"/>
                    </a:lnTo>
                    <a:lnTo>
                      <a:pt x="1266" y="681"/>
                    </a:lnTo>
                    <a:lnTo>
                      <a:pt x="1264" y="713"/>
                    </a:lnTo>
                    <a:lnTo>
                      <a:pt x="1260" y="746"/>
                    </a:lnTo>
                    <a:lnTo>
                      <a:pt x="1255" y="778"/>
                    </a:lnTo>
                    <a:lnTo>
                      <a:pt x="1248" y="811"/>
                    </a:lnTo>
                    <a:lnTo>
                      <a:pt x="1239" y="841"/>
                    </a:lnTo>
                    <a:lnTo>
                      <a:pt x="1229" y="870"/>
                    </a:lnTo>
                    <a:lnTo>
                      <a:pt x="1218" y="901"/>
                    </a:lnTo>
                    <a:lnTo>
                      <a:pt x="1204" y="930"/>
                    </a:lnTo>
                    <a:lnTo>
                      <a:pt x="1190" y="957"/>
                    </a:lnTo>
                    <a:lnTo>
                      <a:pt x="1176" y="984"/>
                    </a:lnTo>
                    <a:lnTo>
                      <a:pt x="1158" y="1011"/>
                    </a:lnTo>
                    <a:lnTo>
                      <a:pt x="1141" y="1036"/>
                    </a:lnTo>
                    <a:lnTo>
                      <a:pt x="1123" y="1061"/>
                    </a:lnTo>
                    <a:lnTo>
                      <a:pt x="1102" y="1084"/>
                    </a:lnTo>
                    <a:lnTo>
                      <a:pt x="1081" y="1106"/>
                    </a:lnTo>
                    <a:lnTo>
                      <a:pt x="1060" y="1128"/>
                    </a:lnTo>
                    <a:lnTo>
                      <a:pt x="1037" y="1147"/>
                    </a:lnTo>
                    <a:lnTo>
                      <a:pt x="1012" y="1167"/>
                    </a:lnTo>
                    <a:lnTo>
                      <a:pt x="987" y="1185"/>
                    </a:lnTo>
                    <a:lnTo>
                      <a:pt x="963" y="1203"/>
                    </a:lnTo>
                    <a:lnTo>
                      <a:pt x="935" y="1218"/>
                    </a:lnTo>
                    <a:lnTo>
                      <a:pt x="908" y="1232"/>
                    </a:lnTo>
                    <a:lnTo>
                      <a:pt x="880" y="1245"/>
                    </a:lnTo>
                    <a:lnTo>
                      <a:pt x="852" y="1257"/>
                    </a:lnTo>
                    <a:lnTo>
                      <a:pt x="822" y="1266"/>
                    </a:lnTo>
                    <a:lnTo>
                      <a:pt x="792" y="1275"/>
                    </a:lnTo>
                    <a:lnTo>
                      <a:pt x="761" y="1283"/>
                    </a:lnTo>
                    <a:lnTo>
                      <a:pt x="731" y="1290"/>
                    </a:lnTo>
                    <a:lnTo>
                      <a:pt x="699" y="1293"/>
                    </a:lnTo>
                    <a:lnTo>
                      <a:pt x="666" y="1295"/>
                    </a:lnTo>
                    <a:lnTo>
                      <a:pt x="634" y="1297"/>
                    </a:lnTo>
                    <a:lnTo>
                      <a:pt x="634" y="1297"/>
                    </a:lnTo>
                    <a:lnTo>
                      <a:pt x="600" y="1295"/>
                    </a:lnTo>
                    <a:lnTo>
                      <a:pt x="569" y="1293"/>
                    </a:lnTo>
                    <a:lnTo>
                      <a:pt x="537" y="1290"/>
                    </a:lnTo>
                    <a:lnTo>
                      <a:pt x="505" y="1283"/>
                    </a:lnTo>
                    <a:lnTo>
                      <a:pt x="475" y="1275"/>
                    </a:lnTo>
                    <a:lnTo>
                      <a:pt x="446" y="1266"/>
                    </a:lnTo>
                    <a:lnTo>
                      <a:pt x="416" y="1257"/>
                    </a:lnTo>
                    <a:lnTo>
                      <a:pt x="387" y="1245"/>
                    </a:lnTo>
                    <a:lnTo>
                      <a:pt x="359" y="1232"/>
                    </a:lnTo>
                    <a:lnTo>
                      <a:pt x="331" y="1218"/>
                    </a:lnTo>
                    <a:lnTo>
                      <a:pt x="305" y="1203"/>
                    </a:lnTo>
                    <a:lnTo>
                      <a:pt x="280" y="1185"/>
                    </a:lnTo>
                    <a:lnTo>
                      <a:pt x="254" y="1167"/>
                    </a:lnTo>
                    <a:lnTo>
                      <a:pt x="231" y="1147"/>
                    </a:lnTo>
                    <a:lnTo>
                      <a:pt x="208" y="1128"/>
                    </a:lnTo>
                    <a:lnTo>
                      <a:pt x="185" y="1106"/>
                    </a:lnTo>
                    <a:lnTo>
                      <a:pt x="164" y="1084"/>
                    </a:lnTo>
                    <a:lnTo>
                      <a:pt x="145" y="1061"/>
                    </a:lnTo>
                    <a:lnTo>
                      <a:pt x="125" y="1036"/>
                    </a:lnTo>
                    <a:lnTo>
                      <a:pt x="108" y="1011"/>
                    </a:lnTo>
                    <a:lnTo>
                      <a:pt x="92" y="984"/>
                    </a:lnTo>
                    <a:lnTo>
                      <a:pt x="76" y="957"/>
                    </a:lnTo>
                    <a:lnTo>
                      <a:pt x="62" y="930"/>
                    </a:lnTo>
                    <a:lnTo>
                      <a:pt x="50" y="901"/>
                    </a:lnTo>
                    <a:lnTo>
                      <a:pt x="39" y="870"/>
                    </a:lnTo>
                    <a:lnTo>
                      <a:pt x="29" y="841"/>
                    </a:lnTo>
                    <a:lnTo>
                      <a:pt x="20" y="811"/>
                    </a:lnTo>
                    <a:lnTo>
                      <a:pt x="13" y="778"/>
                    </a:lnTo>
                    <a:lnTo>
                      <a:pt x="7" y="746"/>
                    </a:lnTo>
                    <a:lnTo>
                      <a:pt x="4" y="713"/>
                    </a:lnTo>
                    <a:lnTo>
                      <a:pt x="0" y="681"/>
                    </a:lnTo>
                    <a:lnTo>
                      <a:pt x="0" y="649"/>
                    </a:lnTo>
                    <a:lnTo>
                      <a:pt x="0" y="649"/>
                    </a:lnTo>
                    <a:lnTo>
                      <a:pt x="0" y="614"/>
                    </a:lnTo>
                    <a:lnTo>
                      <a:pt x="4" y="582"/>
                    </a:lnTo>
                    <a:lnTo>
                      <a:pt x="7" y="549"/>
                    </a:lnTo>
                    <a:lnTo>
                      <a:pt x="13" y="517"/>
                    </a:lnTo>
                    <a:lnTo>
                      <a:pt x="20" y="486"/>
                    </a:lnTo>
                    <a:lnTo>
                      <a:pt x="29" y="456"/>
                    </a:lnTo>
                    <a:lnTo>
                      <a:pt x="39" y="425"/>
                    </a:lnTo>
                    <a:lnTo>
                      <a:pt x="50" y="396"/>
                    </a:lnTo>
                    <a:lnTo>
                      <a:pt x="62" y="367"/>
                    </a:lnTo>
                    <a:lnTo>
                      <a:pt x="76" y="339"/>
                    </a:lnTo>
                    <a:lnTo>
                      <a:pt x="92" y="312"/>
                    </a:lnTo>
                    <a:lnTo>
                      <a:pt x="108" y="285"/>
                    </a:lnTo>
                    <a:lnTo>
                      <a:pt x="125" y="259"/>
                    </a:lnTo>
                    <a:lnTo>
                      <a:pt x="145" y="236"/>
                    </a:lnTo>
                    <a:lnTo>
                      <a:pt x="164" y="213"/>
                    </a:lnTo>
                    <a:lnTo>
                      <a:pt x="185" y="189"/>
                    </a:lnTo>
                    <a:lnTo>
                      <a:pt x="208" y="168"/>
                    </a:lnTo>
                    <a:lnTo>
                      <a:pt x="231" y="148"/>
                    </a:lnTo>
                    <a:lnTo>
                      <a:pt x="254" y="128"/>
                    </a:lnTo>
                    <a:lnTo>
                      <a:pt x="280" y="110"/>
                    </a:lnTo>
                    <a:lnTo>
                      <a:pt x="305" y="94"/>
                    </a:lnTo>
                    <a:lnTo>
                      <a:pt x="331" y="77"/>
                    </a:lnTo>
                    <a:lnTo>
                      <a:pt x="359" y="63"/>
                    </a:lnTo>
                    <a:lnTo>
                      <a:pt x="387" y="50"/>
                    </a:lnTo>
                    <a:lnTo>
                      <a:pt x="416" y="40"/>
                    </a:lnTo>
                    <a:lnTo>
                      <a:pt x="446" y="29"/>
                    </a:lnTo>
                    <a:lnTo>
                      <a:pt x="475" y="20"/>
                    </a:lnTo>
                    <a:lnTo>
                      <a:pt x="505" y="13"/>
                    </a:lnTo>
                    <a:lnTo>
                      <a:pt x="537" y="7"/>
                    </a:lnTo>
                    <a:lnTo>
                      <a:pt x="569" y="4"/>
                    </a:lnTo>
                    <a:lnTo>
                      <a:pt x="600" y="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666" y="0"/>
                    </a:lnTo>
                    <a:lnTo>
                      <a:pt x="699" y="4"/>
                    </a:lnTo>
                    <a:lnTo>
                      <a:pt x="731" y="7"/>
                    </a:lnTo>
                    <a:lnTo>
                      <a:pt x="761" y="13"/>
                    </a:lnTo>
                    <a:lnTo>
                      <a:pt x="792" y="20"/>
                    </a:lnTo>
                    <a:lnTo>
                      <a:pt x="822" y="29"/>
                    </a:lnTo>
                    <a:lnTo>
                      <a:pt x="852" y="40"/>
                    </a:lnTo>
                    <a:lnTo>
                      <a:pt x="880" y="50"/>
                    </a:lnTo>
                    <a:lnTo>
                      <a:pt x="908" y="63"/>
                    </a:lnTo>
                    <a:lnTo>
                      <a:pt x="935" y="77"/>
                    </a:lnTo>
                    <a:lnTo>
                      <a:pt x="963" y="94"/>
                    </a:lnTo>
                    <a:lnTo>
                      <a:pt x="987" y="110"/>
                    </a:lnTo>
                    <a:lnTo>
                      <a:pt x="1012" y="128"/>
                    </a:lnTo>
                    <a:lnTo>
                      <a:pt x="1037" y="148"/>
                    </a:lnTo>
                    <a:lnTo>
                      <a:pt x="1060" y="168"/>
                    </a:lnTo>
                    <a:lnTo>
                      <a:pt x="1081" y="189"/>
                    </a:lnTo>
                    <a:lnTo>
                      <a:pt x="1102" y="213"/>
                    </a:lnTo>
                    <a:lnTo>
                      <a:pt x="1123" y="236"/>
                    </a:lnTo>
                    <a:lnTo>
                      <a:pt x="1141" y="259"/>
                    </a:lnTo>
                    <a:lnTo>
                      <a:pt x="1158" y="285"/>
                    </a:lnTo>
                    <a:lnTo>
                      <a:pt x="1176" y="312"/>
                    </a:lnTo>
                    <a:lnTo>
                      <a:pt x="1190" y="339"/>
                    </a:lnTo>
                    <a:lnTo>
                      <a:pt x="1204" y="367"/>
                    </a:lnTo>
                    <a:lnTo>
                      <a:pt x="1218" y="396"/>
                    </a:lnTo>
                    <a:lnTo>
                      <a:pt x="1229" y="425"/>
                    </a:lnTo>
                    <a:lnTo>
                      <a:pt x="1239" y="456"/>
                    </a:lnTo>
                    <a:lnTo>
                      <a:pt x="1248" y="486"/>
                    </a:lnTo>
                    <a:lnTo>
                      <a:pt x="1255" y="517"/>
                    </a:lnTo>
                    <a:lnTo>
                      <a:pt x="1260" y="549"/>
                    </a:lnTo>
                    <a:lnTo>
                      <a:pt x="1264" y="582"/>
                    </a:lnTo>
                    <a:lnTo>
                      <a:pt x="1266" y="614"/>
                    </a:lnTo>
                    <a:lnTo>
                      <a:pt x="1267" y="649"/>
                    </a:lnTo>
                    <a:lnTo>
                      <a:pt x="1267" y="64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4142" y="974"/>
                <a:ext cx="1014" cy="1037"/>
              </a:xfrm>
              <a:custGeom>
                <a:avLst/>
                <a:gdLst>
                  <a:gd name="T0" fmla="*/ 1012 w 1014"/>
                  <a:gd name="T1" fmla="*/ 544 h 1037"/>
                  <a:gd name="T2" fmla="*/ 1003 w 1014"/>
                  <a:gd name="T3" fmla="*/ 623 h 1037"/>
                  <a:gd name="T4" fmla="*/ 982 w 1014"/>
                  <a:gd name="T5" fmla="*/ 697 h 1037"/>
                  <a:gd name="T6" fmla="*/ 952 w 1014"/>
                  <a:gd name="T7" fmla="*/ 765 h 1037"/>
                  <a:gd name="T8" fmla="*/ 913 w 1014"/>
                  <a:gd name="T9" fmla="*/ 828 h 1037"/>
                  <a:gd name="T10" fmla="*/ 864 w 1014"/>
                  <a:gd name="T11" fmla="*/ 884 h 1037"/>
                  <a:gd name="T12" fmla="*/ 809 w 1014"/>
                  <a:gd name="T13" fmla="*/ 933 h 1037"/>
                  <a:gd name="T14" fmla="*/ 748 w 1014"/>
                  <a:gd name="T15" fmla="*/ 974 h 1037"/>
                  <a:gd name="T16" fmla="*/ 681 w 1014"/>
                  <a:gd name="T17" fmla="*/ 1005 h 1037"/>
                  <a:gd name="T18" fmla="*/ 609 w 1014"/>
                  <a:gd name="T19" fmla="*/ 1026 h 1037"/>
                  <a:gd name="T20" fmla="*/ 533 w 1014"/>
                  <a:gd name="T21" fmla="*/ 1035 h 1037"/>
                  <a:gd name="T22" fmla="*/ 480 w 1014"/>
                  <a:gd name="T23" fmla="*/ 1035 h 1037"/>
                  <a:gd name="T24" fmla="*/ 405 w 1014"/>
                  <a:gd name="T25" fmla="*/ 1026 h 1037"/>
                  <a:gd name="T26" fmla="*/ 333 w 1014"/>
                  <a:gd name="T27" fmla="*/ 1005 h 1037"/>
                  <a:gd name="T28" fmla="*/ 266 w 1014"/>
                  <a:gd name="T29" fmla="*/ 974 h 1037"/>
                  <a:gd name="T30" fmla="*/ 204 w 1014"/>
                  <a:gd name="T31" fmla="*/ 933 h 1037"/>
                  <a:gd name="T32" fmla="*/ 148 w 1014"/>
                  <a:gd name="T33" fmla="*/ 884 h 1037"/>
                  <a:gd name="T34" fmla="*/ 100 w 1014"/>
                  <a:gd name="T35" fmla="*/ 828 h 1037"/>
                  <a:gd name="T36" fmla="*/ 62 w 1014"/>
                  <a:gd name="T37" fmla="*/ 765 h 1037"/>
                  <a:gd name="T38" fmla="*/ 30 w 1014"/>
                  <a:gd name="T39" fmla="*/ 697 h 1037"/>
                  <a:gd name="T40" fmla="*/ 11 w 1014"/>
                  <a:gd name="T41" fmla="*/ 623 h 1037"/>
                  <a:gd name="T42" fmla="*/ 0 w 1014"/>
                  <a:gd name="T43" fmla="*/ 544 h 1037"/>
                  <a:gd name="T44" fmla="*/ 0 w 1014"/>
                  <a:gd name="T45" fmla="*/ 491 h 1037"/>
                  <a:gd name="T46" fmla="*/ 11 w 1014"/>
                  <a:gd name="T47" fmla="*/ 414 h 1037"/>
                  <a:gd name="T48" fmla="*/ 30 w 1014"/>
                  <a:gd name="T49" fmla="*/ 340 h 1037"/>
                  <a:gd name="T50" fmla="*/ 62 w 1014"/>
                  <a:gd name="T51" fmla="*/ 270 h 1037"/>
                  <a:gd name="T52" fmla="*/ 100 w 1014"/>
                  <a:gd name="T53" fmla="*/ 207 h 1037"/>
                  <a:gd name="T54" fmla="*/ 148 w 1014"/>
                  <a:gd name="T55" fmla="*/ 151 h 1037"/>
                  <a:gd name="T56" fmla="*/ 204 w 1014"/>
                  <a:gd name="T57" fmla="*/ 102 h 1037"/>
                  <a:gd name="T58" fmla="*/ 266 w 1014"/>
                  <a:gd name="T59" fmla="*/ 61 h 1037"/>
                  <a:gd name="T60" fmla="*/ 333 w 1014"/>
                  <a:gd name="T61" fmla="*/ 30 h 1037"/>
                  <a:gd name="T62" fmla="*/ 405 w 1014"/>
                  <a:gd name="T63" fmla="*/ 11 h 1037"/>
                  <a:gd name="T64" fmla="*/ 480 w 1014"/>
                  <a:gd name="T65" fmla="*/ 0 h 1037"/>
                  <a:gd name="T66" fmla="*/ 533 w 1014"/>
                  <a:gd name="T67" fmla="*/ 0 h 1037"/>
                  <a:gd name="T68" fmla="*/ 609 w 1014"/>
                  <a:gd name="T69" fmla="*/ 11 h 1037"/>
                  <a:gd name="T70" fmla="*/ 681 w 1014"/>
                  <a:gd name="T71" fmla="*/ 30 h 1037"/>
                  <a:gd name="T72" fmla="*/ 748 w 1014"/>
                  <a:gd name="T73" fmla="*/ 61 h 1037"/>
                  <a:gd name="T74" fmla="*/ 809 w 1014"/>
                  <a:gd name="T75" fmla="*/ 102 h 1037"/>
                  <a:gd name="T76" fmla="*/ 864 w 1014"/>
                  <a:gd name="T77" fmla="*/ 151 h 1037"/>
                  <a:gd name="T78" fmla="*/ 913 w 1014"/>
                  <a:gd name="T79" fmla="*/ 207 h 1037"/>
                  <a:gd name="T80" fmla="*/ 952 w 1014"/>
                  <a:gd name="T81" fmla="*/ 270 h 1037"/>
                  <a:gd name="T82" fmla="*/ 982 w 1014"/>
                  <a:gd name="T83" fmla="*/ 340 h 1037"/>
                  <a:gd name="T84" fmla="*/ 1003 w 1014"/>
                  <a:gd name="T85" fmla="*/ 414 h 1037"/>
                  <a:gd name="T86" fmla="*/ 1012 w 1014"/>
                  <a:gd name="T87" fmla="*/ 491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14" h="1037">
                    <a:moveTo>
                      <a:pt x="1014" y="519"/>
                    </a:moveTo>
                    <a:lnTo>
                      <a:pt x="1014" y="519"/>
                    </a:lnTo>
                    <a:lnTo>
                      <a:pt x="1012" y="544"/>
                    </a:lnTo>
                    <a:lnTo>
                      <a:pt x="1010" y="571"/>
                    </a:lnTo>
                    <a:lnTo>
                      <a:pt x="1008" y="598"/>
                    </a:lnTo>
                    <a:lnTo>
                      <a:pt x="1003" y="623"/>
                    </a:lnTo>
                    <a:lnTo>
                      <a:pt x="998" y="648"/>
                    </a:lnTo>
                    <a:lnTo>
                      <a:pt x="991" y="672"/>
                    </a:lnTo>
                    <a:lnTo>
                      <a:pt x="982" y="697"/>
                    </a:lnTo>
                    <a:lnTo>
                      <a:pt x="973" y="720"/>
                    </a:lnTo>
                    <a:lnTo>
                      <a:pt x="963" y="744"/>
                    </a:lnTo>
                    <a:lnTo>
                      <a:pt x="952" y="765"/>
                    </a:lnTo>
                    <a:lnTo>
                      <a:pt x="940" y="787"/>
                    </a:lnTo>
                    <a:lnTo>
                      <a:pt x="927" y="809"/>
                    </a:lnTo>
                    <a:lnTo>
                      <a:pt x="913" y="828"/>
                    </a:lnTo>
                    <a:lnTo>
                      <a:pt x="897" y="848"/>
                    </a:lnTo>
                    <a:lnTo>
                      <a:pt x="882" y="866"/>
                    </a:lnTo>
                    <a:lnTo>
                      <a:pt x="864" y="884"/>
                    </a:lnTo>
                    <a:lnTo>
                      <a:pt x="846" y="902"/>
                    </a:lnTo>
                    <a:lnTo>
                      <a:pt x="829" y="918"/>
                    </a:lnTo>
                    <a:lnTo>
                      <a:pt x="809" y="933"/>
                    </a:lnTo>
                    <a:lnTo>
                      <a:pt x="790" y="947"/>
                    </a:lnTo>
                    <a:lnTo>
                      <a:pt x="769" y="962"/>
                    </a:lnTo>
                    <a:lnTo>
                      <a:pt x="748" y="974"/>
                    </a:lnTo>
                    <a:lnTo>
                      <a:pt x="727" y="985"/>
                    </a:lnTo>
                    <a:lnTo>
                      <a:pt x="704" y="996"/>
                    </a:lnTo>
                    <a:lnTo>
                      <a:pt x="681" y="1005"/>
                    </a:lnTo>
                    <a:lnTo>
                      <a:pt x="656" y="1014"/>
                    </a:lnTo>
                    <a:lnTo>
                      <a:pt x="634" y="1021"/>
                    </a:lnTo>
                    <a:lnTo>
                      <a:pt x="609" y="1026"/>
                    </a:lnTo>
                    <a:lnTo>
                      <a:pt x="584" y="1030"/>
                    </a:lnTo>
                    <a:lnTo>
                      <a:pt x="558" y="1034"/>
                    </a:lnTo>
                    <a:lnTo>
                      <a:pt x="533" y="1035"/>
                    </a:lnTo>
                    <a:lnTo>
                      <a:pt x="507" y="1037"/>
                    </a:lnTo>
                    <a:lnTo>
                      <a:pt x="507" y="1037"/>
                    </a:lnTo>
                    <a:lnTo>
                      <a:pt x="480" y="1035"/>
                    </a:lnTo>
                    <a:lnTo>
                      <a:pt x="454" y="1034"/>
                    </a:lnTo>
                    <a:lnTo>
                      <a:pt x="429" y="1030"/>
                    </a:lnTo>
                    <a:lnTo>
                      <a:pt x="405" y="1026"/>
                    </a:lnTo>
                    <a:lnTo>
                      <a:pt x="380" y="1021"/>
                    </a:lnTo>
                    <a:lnTo>
                      <a:pt x="356" y="1014"/>
                    </a:lnTo>
                    <a:lnTo>
                      <a:pt x="333" y="1005"/>
                    </a:lnTo>
                    <a:lnTo>
                      <a:pt x="310" y="996"/>
                    </a:lnTo>
                    <a:lnTo>
                      <a:pt x="287" y="985"/>
                    </a:lnTo>
                    <a:lnTo>
                      <a:pt x="266" y="974"/>
                    </a:lnTo>
                    <a:lnTo>
                      <a:pt x="243" y="962"/>
                    </a:lnTo>
                    <a:lnTo>
                      <a:pt x="224" y="947"/>
                    </a:lnTo>
                    <a:lnTo>
                      <a:pt x="204" y="933"/>
                    </a:lnTo>
                    <a:lnTo>
                      <a:pt x="185" y="918"/>
                    </a:lnTo>
                    <a:lnTo>
                      <a:pt x="165" y="902"/>
                    </a:lnTo>
                    <a:lnTo>
                      <a:pt x="148" y="884"/>
                    </a:lnTo>
                    <a:lnTo>
                      <a:pt x="132" y="866"/>
                    </a:lnTo>
                    <a:lnTo>
                      <a:pt x="116" y="848"/>
                    </a:lnTo>
                    <a:lnTo>
                      <a:pt x="100" y="828"/>
                    </a:lnTo>
                    <a:lnTo>
                      <a:pt x="86" y="809"/>
                    </a:lnTo>
                    <a:lnTo>
                      <a:pt x="74" y="787"/>
                    </a:lnTo>
                    <a:lnTo>
                      <a:pt x="62" y="765"/>
                    </a:lnTo>
                    <a:lnTo>
                      <a:pt x="49" y="744"/>
                    </a:lnTo>
                    <a:lnTo>
                      <a:pt x="39" y="720"/>
                    </a:lnTo>
                    <a:lnTo>
                      <a:pt x="30" y="697"/>
                    </a:lnTo>
                    <a:lnTo>
                      <a:pt x="23" y="672"/>
                    </a:lnTo>
                    <a:lnTo>
                      <a:pt x="16" y="648"/>
                    </a:lnTo>
                    <a:lnTo>
                      <a:pt x="11" y="623"/>
                    </a:lnTo>
                    <a:lnTo>
                      <a:pt x="5" y="598"/>
                    </a:lnTo>
                    <a:lnTo>
                      <a:pt x="2" y="571"/>
                    </a:lnTo>
                    <a:lnTo>
                      <a:pt x="0" y="544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491"/>
                    </a:lnTo>
                    <a:lnTo>
                      <a:pt x="2" y="464"/>
                    </a:lnTo>
                    <a:lnTo>
                      <a:pt x="5" y="439"/>
                    </a:lnTo>
                    <a:lnTo>
                      <a:pt x="11" y="414"/>
                    </a:lnTo>
                    <a:lnTo>
                      <a:pt x="16" y="389"/>
                    </a:lnTo>
                    <a:lnTo>
                      <a:pt x="23" y="364"/>
                    </a:lnTo>
                    <a:lnTo>
                      <a:pt x="30" y="340"/>
                    </a:lnTo>
                    <a:lnTo>
                      <a:pt x="39" y="317"/>
                    </a:lnTo>
                    <a:lnTo>
                      <a:pt x="49" y="293"/>
                    </a:lnTo>
                    <a:lnTo>
                      <a:pt x="62" y="270"/>
                    </a:lnTo>
                    <a:lnTo>
                      <a:pt x="74" y="248"/>
                    </a:lnTo>
                    <a:lnTo>
                      <a:pt x="86" y="228"/>
                    </a:lnTo>
                    <a:lnTo>
                      <a:pt x="100" y="207"/>
                    </a:lnTo>
                    <a:lnTo>
                      <a:pt x="116" y="187"/>
                    </a:lnTo>
                    <a:lnTo>
                      <a:pt x="132" y="169"/>
                    </a:lnTo>
                    <a:lnTo>
                      <a:pt x="148" y="151"/>
                    </a:lnTo>
                    <a:lnTo>
                      <a:pt x="165" y="133"/>
                    </a:lnTo>
                    <a:lnTo>
                      <a:pt x="185" y="117"/>
                    </a:lnTo>
                    <a:lnTo>
                      <a:pt x="204" y="102"/>
                    </a:lnTo>
                    <a:lnTo>
                      <a:pt x="224" y="88"/>
                    </a:lnTo>
                    <a:lnTo>
                      <a:pt x="243" y="74"/>
                    </a:lnTo>
                    <a:lnTo>
                      <a:pt x="266" y="61"/>
                    </a:lnTo>
                    <a:lnTo>
                      <a:pt x="287" y="50"/>
                    </a:lnTo>
                    <a:lnTo>
                      <a:pt x="310" y="39"/>
                    </a:lnTo>
                    <a:lnTo>
                      <a:pt x="333" y="30"/>
                    </a:lnTo>
                    <a:lnTo>
                      <a:pt x="356" y="23"/>
                    </a:lnTo>
                    <a:lnTo>
                      <a:pt x="380" y="16"/>
                    </a:lnTo>
                    <a:lnTo>
                      <a:pt x="405" y="11"/>
                    </a:lnTo>
                    <a:lnTo>
                      <a:pt x="429" y="5"/>
                    </a:lnTo>
                    <a:lnTo>
                      <a:pt x="454" y="2"/>
                    </a:lnTo>
                    <a:lnTo>
                      <a:pt x="480" y="0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33" y="0"/>
                    </a:lnTo>
                    <a:lnTo>
                      <a:pt x="558" y="2"/>
                    </a:lnTo>
                    <a:lnTo>
                      <a:pt x="584" y="5"/>
                    </a:lnTo>
                    <a:lnTo>
                      <a:pt x="609" y="11"/>
                    </a:lnTo>
                    <a:lnTo>
                      <a:pt x="634" y="16"/>
                    </a:lnTo>
                    <a:lnTo>
                      <a:pt x="656" y="23"/>
                    </a:lnTo>
                    <a:lnTo>
                      <a:pt x="681" y="30"/>
                    </a:lnTo>
                    <a:lnTo>
                      <a:pt x="704" y="39"/>
                    </a:lnTo>
                    <a:lnTo>
                      <a:pt x="727" y="50"/>
                    </a:lnTo>
                    <a:lnTo>
                      <a:pt x="748" y="61"/>
                    </a:lnTo>
                    <a:lnTo>
                      <a:pt x="769" y="74"/>
                    </a:lnTo>
                    <a:lnTo>
                      <a:pt x="790" y="88"/>
                    </a:lnTo>
                    <a:lnTo>
                      <a:pt x="809" y="102"/>
                    </a:lnTo>
                    <a:lnTo>
                      <a:pt x="829" y="117"/>
                    </a:lnTo>
                    <a:lnTo>
                      <a:pt x="846" y="133"/>
                    </a:lnTo>
                    <a:lnTo>
                      <a:pt x="864" y="151"/>
                    </a:lnTo>
                    <a:lnTo>
                      <a:pt x="882" y="169"/>
                    </a:lnTo>
                    <a:lnTo>
                      <a:pt x="897" y="187"/>
                    </a:lnTo>
                    <a:lnTo>
                      <a:pt x="913" y="207"/>
                    </a:lnTo>
                    <a:lnTo>
                      <a:pt x="927" y="228"/>
                    </a:lnTo>
                    <a:lnTo>
                      <a:pt x="940" y="248"/>
                    </a:lnTo>
                    <a:lnTo>
                      <a:pt x="952" y="270"/>
                    </a:lnTo>
                    <a:lnTo>
                      <a:pt x="963" y="293"/>
                    </a:lnTo>
                    <a:lnTo>
                      <a:pt x="973" y="317"/>
                    </a:lnTo>
                    <a:lnTo>
                      <a:pt x="982" y="340"/>
                    </a:lnTo>
                    <a:lnTo>
                      <a:pt x="991" y="364"/>
                    </a:lnTo>
                    <a:lnTo>
                      <a:pt x="998" y="389"/>
                    </a:lnTo>
                    <a:lnTo>
                      <a:pt x="1003" y="414"/>
                    </a:lnTo>
                    <a:lnTo>
                      <a:pt x="1008" y="439"/>
                    </a:lnTo>
                    <a:lnTo>
                      <a:pt x="1010" y="464"/>
                    </a:lnTo>
                    <a:lnTo>
                      <a:pt x="1012" y="491"/>
                    </a:lnTo>
                    <a:lnTo>
                      <a:pt x="1014" y="519"/>
                    </a:lnTo>
                    <a:lnTo>
                      <a:pt x="1014" y="51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3919" y="1402"/>
                <a:ext cx="1460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4547" y="1687"/>
                <a:ext cx="204" cy="247"/>
              </a:xfrm>
              <a:custGeom>
                <a:avLst/>
                <a:gdLst>
                  <a:gd name="T0" fmla="*/ 7 w 204"/>
                  <a:gd name="T1" fmla="*/ 83 h 247"/>
                  <a:gd name="T2" fmla="*/ 12 w 204"/>
                  <a:gd name="T3" fmla="*/ 54 h 247"/>
                  <a:gd name="T4" fmla="*/ 24 w 204"/>
                  <a:gd name="T5" fmla="*/ 32 h 247"/>
                  <a:gd name="T6" fmla="*/ 37 w 204"/>
                  <a:gd name="T7" fmla="*/ 20 h 247"/>
                  <a:gd name="T8" fmla="*/ 67 w 204"/>
                  <a:gd name="T9" fmla="*/ 5 h 247"/>
                  <a:gd name="T10" fmla="*/ 105 w 204"/>
                  <a:gd name="T11" fmla="*/ 0 h 247"/>
                  <a:gd name="T12" fmla="*/ 128 w 204"/>
                  <a:gd name="T13" fmla="*/ 2 h 247"/>
                  <a:gd name="T14" fmla="*/ 163 w 204"/>
                  <a:gd name="T15" fmla="*/ 14 h 247"/>
                  <a:gd name="T16" fmla="*/ 185 w 204"/>
                  <a:gd name="T17" fmla="*/ 32 h 247"/>
                  <a:gd name="T18" fmla="*/ 195 w 204"/>
                  <a:gd name="T19" fmla="*/ 54 h 247"/>
                  <a:gd name="T20" fmla="*/ 195 w 204"/>
                  <a:gd name="T21" fmla="*/ 61 h 247"/>
                  <a:gd name="T22" fmla="*/ 192 w 204"/>
                  <a:gd name="T23" fmla="*/ 90 h 247"/>
                  <a:gd name="T24" fmla="*/ 181 w 204"/>
                  <a:gd name="T25" fmla="*/ 106 h 247"/>
                  <a:gd name="T26" fmla="*/ 170 w 204"/>
                  <a:gd name="T27" fmla="*/ 112 h 247"/>
                  <a:gd name="T28" fmla="*/ 165 w 204"/>
                  <a:gd name="T29" fmla="*/ 114 h 247"/>
                  <a:gd name="T30" fmla="*/ 170 w 204"/>
                  <a:gd name="T31" fmla="*/ 117 h 247"/>
                  <a:gd name="T32" fmla="*/ 185 w 204"/>
                  <a:gd name="T33" fmla="*/ 123 h 247"/>
                  <a:gd name="T34" fmla="*/ 197 w 204"/>
                  <a:gd name="T35" fmla="*/ 139 h 247"/>
                  <a:gd name="T36" fmla="*/ 204 w 204"/>
                  <a:gd name="T37" fmla="*/ 171 h 247"/>
                  <a:gd name="T38" fmla="*/ 202 w 204"/>
                  <a:gd name="T39" fmla="*/ 182 h 247"/>
                  <a:gd name="T40" fmla="*/ 192 w 204"/>
                  <a:gd name="T41" fmla="*/ 207 h 247"/>
                  <a:gd name="T42" fmla="*/ 170 w 204"/>
                  <a:gd name="T43" fmla="*/ 231 h 247"/>
                  <a:gd name="T44" fmla="*/ 142 w 204"/>
                  <a:gd name="T45" fmla="*/ 241 h 247"/>
                  <a:gd name="T46" fmla="*/ 118 w 204"/>
                  <a:gd name="T47" fmla="*/ 245 h 247"/>
                  <a:gd name="T48" fmla="*/ 105 w 204"/>
                  <a:gd name="T49" fmla="*/ 247 h 247"/>
                  <a:gd name="T50" fmla="*/ 70 w 204"/>
                  <a:gd name="T51" fmla="*/ 243 h 247"/>
                  <a:gd name="T52" fmla="*/ 44 w 204"/>
                  <a:gd name="T53" fmla="*/ 234 h 247"/>
                  <a:gd name="T54" fmla="*/ 24 w 204"/>
                  <a:gd name="T55" fmla="*/ 222 h 247"/>
                  <a:gd name="T56" fmla="*/ 12 w 204"/>
                  <a:gd name="T57" fmla="*/ 205 h 247"/>
                  <a:gd name="T58" fmla="*/ 5 w 204"/>
                  <a:gd name="T59" fmla="*/ 189 h 247"/>
                  <a:gd name="T60" fmla="*/ 0 w 204"/>
                  <a:gd name="T61" fmla="*/ 160 h 247"/>
                  <a:gd name="T62" fmla="*/ 65 w 204"/>
                  <a:gd name="T63" fmla="*/ 151 h 247"/>
                  <a:gd name="T64" fmla="*/ 65 w 204"/>
                  <a:gd name="T65" fmla="*/ 160 h 247"/>
                  <a:gd name="T66" fmla="*/ 70 w 204"/>
                  <a:gd name="T67" fmla="*/ 175 h 247"/>
                  <a:gd name="T68" fmla="*/ 74 w 204"/>
                  <a:gd name="T69" fmla="*/ 180 h 247"/>
                  <a:gd name="T70" fmla="*/ 86 w 204"/>
                  <a:gd name="T71" fmla="*/ 189 h 247"/>
                  <a:gd name="T72" fmla="*/ 102 w 204"/>
                  <a:gd name="T73" fmla="*/ 191 h 247"/>
                  <a:gd name="T74" fmla="*/ 114 w 204"/>
                  <a:gd name="T75" fmla="*/ 189 h 247"/>
                  <a:gd name="T76" fmla="*/ 125 w 204"/>
                  <a:gd name="T77" fmla="*/ 186 h 247"/>
                  <a:gd name="T78" fmla="*/ 130 w 204"/>
                  <a:gd name="T79" fmla="*/ 177 h 247"/>
                  <a:gd name="T80" fmla="*/ 134 w 204"/>
                  <a:gd name="T81" fmla="*/ 164 h 247"/>
                  <a:gd name="T82" fmla="*/ 132 w 204"/>
                  <a:gd name="T83" fmla="*/ 157 h 247"/>
                  <a:gd name="T84" fmla="*/ 126 w 204"/>
                  <a:gd name="T85" fmla="*/ 148 h 247"/>
                  <a:gd name="T86" fmla="*/ 112 w 204"/>
                  <a:gd name="T87" fmla="*/ 141 h 247"/>
                  <a:gd name="T88" fmla="*/ 102 w 204"/>
                  <a:gd name="T89" fmla="*/ 139 h 247"/>
                  <a:gd name="T90" fmla="*/ 82 w 204"/>
                  <a:gd name="T91" fmla="*/ 141 h 247"/>
                  <a:gd name="T92" fmla="*/ 82 w 204"/>
                  <a:gd name="T93" fmla="*/ 94 h 247"/>
                  <a:gd name="T94" fmla="*/ 102 w 204"/>
                  <a:gd name="T95" fmla="*/ 96 h 247"/>
                  <a:gd name="T96" fmla="*/ 123 w 204"/>
                  <a:gd name="T97" fmla="*/ 92 h 247"/>
                  <a:gd name="T98" fmla="*/ 130 w 204"/>
                  <a:gd name="T99" fmla="*/ 85 h 247"/>
                  <a:gd name="T100" fmla="*/ 134 w 204"/>
                  <a:gd name="T101" fmla="*/ 74 h 247"/>
                  <a:gd name="T102" fmla="*/ 134 w 204"/>
                  <a:gd name="T103" fmla="*/ 69 h 247"/>
                  <a:gd name="T104" fmla="*/ 128 w 204"/>
                  <a:gd name="T105" fmla="*/ 61 h 247"/>
                  <a:gd name="T106" fmla="*/ 114 w 204"/>
                  <a:gd name="T107" fmla="*/ 54 h 247"/>
                  <a:gd name="T108" fmla="*/ 104 w 204"/>
                  <a:gd name="T109" fmla="*/ 52 h 247"/>
                  <a:gd name="T110" fmla="*/ 84 w 204"/>
                  <a:gd name="T111" fmla="*/ 58 h 247"/>
                  <a:gd name="T112" fmla="*/ 75 w 204"/>
                  <a:gd name="T113" fmla="*/ 65 h 247"/>
                  <a:gd name="T114" fmla="*/ 70 w 204"/>
                  <a:gd name="T115" fmla="*/ 76 h 247"/>
                  <a:gd name="T116" fmla="*/ 7 w 204"/>
                  <a:gd name="T117" fmla="*/ 83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4" h="247">
                    <a:moveTo>
                      <a:pt x="7" y="83"/>
                    </a:moveTo>
                    <a:lnTo>
                      <a:pt x="7" y="83"/>
                    </a:lnTo>
                    <a:lnTo>
                      <a:pt x="9" y="63"/>
                    </a:lnTo>
                    <a:lnTo>
                      <a:pt x="12" y="54"/>
                    </a:lnTo>
                    <a:lnTo>
                      <a:pt x="16" y="45"/>
                    </a:lnTo>
                    <a:lnTo>
                      <a:pt x="24" y="32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51" y="11"/>
                    </a:lnTo>
                    <a:lnTo>
                      <a:pt x="67" y="5"/>
                    </a:lnTo>
                    <a:lnTo>
                      <a:pt x="86" y="2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28" y="2"/>
                    </a:lnTo>
                    <a:lnTo>
                      <a:pt x="148" y="7"/>
                    </a:lnTo>
                    <a:lnTo>
                      <a:pt x="163" y="14"/>
                    </a:lnTo>
                    <a:lnTo>
                      <a:pt x="176" y="23"/>
                    </a:lnTo>
                    <a:lnTo>
                      <a:pt x="185" y="32"/>
                    </a:lnTo>
                    <a:lnTo>
                      <a:pt x="192" y="43"/>
                    </a:lnTo>
                    <a:lnTo>
                      <a:pt x="195" y="54"/>
                    </a:lnTo>
                    <a:lnTo>
                      <a:pt x="195" y="61"/>
                    </a:lnTo>
                    <a:lnTo>
                      <a:pt x="195" y="61"/>
                    </a:lnTo>
                    <a:lnTo>
                      <a:pt x="195" y="79"/>
                    </a:lnTo>
                    <a:lnTo>
                      <a:pt x="192" y="90"/>
                    </a:lnTo>
                    <a:lnTo>
                      <a:pt x="186" y="99"/>
                    </a:lnTo>
                    <a:lnTo>
                      <a:pt x="181" y="106"/>
                    </a:lnTo>
                    <a:lnTo>
                      <a:pt x="174" y="110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65" y="114"/>
                    </a:lnTo>
                    <a:lnTo>
                      <a:pt x="165" y="114"/>
                    </a:lnTo>
                    <a:lnTo>
                      <a:pt x="170" y="117"/>
                    </a:lnTo>
                    <a:lnTo>
                      <a:pt x="177" y="119"/>
                    </a:lnTo>
                    <a:lnTo>
                      <a:pt x="185" y="123"/>
                    </a:lnTo>
                    <a:lnTo>
                      <a:pt x="192" y="130"/>
                    </a:lnTo>
                    <a:lnTo>
                      <a:pt x="197" y="139"/>
                    </a:lnTo>
                    <a:lnTo>
                      <a:pt x="202" y="153"/>
                    </a:lnTo>
                    <a:lnTo>
                      <a:pt x="204" y="171"/>
                    </a:lnTo>
                    <a:lnTo>
                      <a:pt x="204" y="171"/>
                    </a:lnTo>
                    <a:lnTo>
                      <a:pt x="202" y="182"/>
                    </a:lnTo>
                    <a:lnTo>
                      <a:pt x="199" y="195"/>
                    </a:lnTo>
                    <a:lnTo>
                      <a:pt x="192" y="207"/>
                    </a:lnTo>
                    <a:lnTo>
                      <a:pt x="183" y="220"/>
                    </a:lnTo>
                    <a:lnTo>
                      <a:pt x="170" y="231"/>
                    </a:lnTo>
                    <a:lnTo>
                      <a:pt x="153" y="238"/>
                    </a:lnTo>
                    <a:lnTo>
                      <a:pt x="142" y="241"/>
                    </a:lnTo>
                    <a:lnTo>
                      <a:pt x="132" y="243"/>
                    </a:lnTo>
                    <a:lnTo>
                      <a:pt x="118" y="245"/>
                    </a:lnTo>
                    <a:lnTo>
                      <a:pt x="105" y="247"/>
                    </a:lnTo>
                    <a:lnTo>
                      <a:pt x="105" y="247"/>
                    </a:lnTo>
                    <a:lnTo>
                      <a:pt x="86" y="245"/>
                    </a:lnTo>
                    <a:lnTo>
                      <a:pt x="70" y="243"/>
                    </a:lnTo>
                    <a:lnTo>
                      <a:pt x="56" y="240"/>
                    </a:lnTo>
                    <a:lnTo>
                      <a:pt x="44" y="234"/>
                    </a:lnTo>
                    <a:lnTo>
                      <a:pt x="33" y="227"/>
                    </a:lnTo>
                    <a:lnTo>
                      <a:pt x="24" y="222"/>
                    </a:lnTo>
                    <a:lnTo>
                      <a:pt x="17" y="214"/>
                    </a:lnTo>
                    <a:lnTo>
                      <a:pt x="12" y="205"/>
                    </a:lnTo>
                    <a:lnTo>
                      <a:pt x="9" y="198"/>
                    </a:lnTo>
                    <a:lnTo>
                      <a:pt x="5" y="189"/>
                    </a:lnTo>
                    <a:lnTo>
                      <a:pt x="2" y="175"/>
                    </a:lnTo>
                    <a:lnTo>
                      <a:pt x="0" y="160"/>
                    </a:lnTo>
                    <a:lnTo>
                      <a:pt x="0" y="151"/>
                    </a:lnTo>
                    <a:lnTo>
                      <a:pt x="65" y="151"/>
                    </a:lnTo>
                    <a:lnTo>
                      <a:pt x="65" y="151"/>
                    </a:lnTo>
                    <a:lnTo>
                      <a:pt x="65" y="160"/>
                    </a:lnTo>
                    <a:lnTo>
                      <a:pt x="67" y="169"/>
                    </a:lnTo>
                    <a:lnTo>
                      <a:pt x="70" y="175"/>
                    </a:lnTo>
                    <a:lnTo>
                      <a:pt x="74" y="180"/>
                    </a:lnTo>
                    <a:lnTo>
                      <a:pt x="74" y="180"/>
                    </a:lnTo>
                    <a:lnTo>
                      <a:pt x="79" y="186"/>
                    </a:lnTo>
                    <a:lnTo>
                      <a:pt x="86" y="189"/>
                    </a:lnTo>
                    <a:lnTo>
                      <a:pt x="93" y="191"/>
                    </a:lnTo>
                    <a:lnTo>
                      <a:pt x="102" y="191"/>
                    </a:lnTo>
                    <a:lnTo>
                      <a:pt x="102" y="191"/>
                    </a:lnTo>
                    <a:lnTo>
                      <a:pt x="114" y="189"/>
                    </a:lnTo>
                    <a:lnTo>
                      <a:pt x="119" y="187"/>
                    </a:lnTo>
                    <a:lnTo>
                      <a:pt x="125" y="186"/>
                    </a:lnTo>
                    <a:lnTo>
                      <a:pt x="128" y="182"/>
                    </a:lnTo>
                    <a:lnTo>
                      <a:pt x="130" y="177"/>
                    </a:lnTo>
                    <a:lnTo>
                      <a:pt x="132" y="171"/>
                    </a:lnTo>
                    <a:lnTo>
                      <a:pt x="134" y="164"/>
                    </a:lnTo>
                    <a:lnTo>
                      <a:pt x="134" y="164"/>
                    </a:lnTo>
                    <a:lnTo>
                      <a:pt x="132" y="157"/>
                    </a:lnTo>
                    <a:lnTo>
                      <a:pt x="130" y="151"/>
                    </a:lnTo>
                    <a:lnTo>
                      <a:pt x="126" y="148"/>
                    </a:lnTo>
                    <a:lnTo>
                      <a:pt x="123" y="144"/>
                    </a:lnTo>
                    <a:lnTo>
                      <a:pt x="112" y="141"/>
                    </a:lnTo>
                    <a:lnTo>
                      <a:pt x="102" y="139"/>
                    </a:lnTo>
                    <a:lnTo>
                      <a:pt x="102" y="139"/>
                    </a:lnTo>
                    <a:lnTo>
                      <a:pt x="90" y="141"/>
                    </a:lnTo>
                    <a:lnTo>
                      <a:pt x="82" y="141"/>
                    </a:lnTo>
                    <a:lnTo>
                      <a:pt x="82" y="94"/>
                    </a:lnTo>
                    <a:lnTo>
                      <a:pt x="82" y="94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112" y="96"/>
                    </a:lnTo>
                    <a:lnTo>
                      <a:pt x="123" y="92"/>
                    </a:lnTo>
                    <a:lnTo>
                      <a:pt x="126" y="88"/>
                    </a:lnTo>
                    <a:lnTo>
                      <a:pt x="130" y="85"/>
                    </a:lnTo>
                    <a:lnTo>
                      <a:pt x="134" y="79"/>
                    </a:lnTo>
                    <a:lnTo>
                      <a:pt x="134" y="74"/>
                    </a:lnTo>
                    <a:lnTo>
                      <a:pt x="134" y="74"/>
                    </a:lnTo>
                    <a:lnTo>
                      <a:pt x="134" y="69"/>
                    </a:lnTo>
                    <a:lnTo>
                      <a:pt x="130" y="65"/>
                    </a:lnTo>
                    <a:lnTo>
                      <a:pt x="128" y="61"/>
                    </a:lnTo>
                    <a:lnTo>
                      <a:pt x="123" y="58"/>
                    </a:lnTo>
                    <a:lnTo>
                      <a:pt x="114" y="54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90" y="54"/>
                    </a:lnTo>
                    <a:lnTo>
                      <a:pt x="84" y="58"/>
                    </a:lnTo>
                    <a:lnTo>
                      <a:pt x="79" y="59"/>
                    </a:lnTo>
                    <a:lnTo>
                      <a:pt x="75" y="65"/>
                    </a:lnTo>
                    <a:lnTo>
                      <a:pt x="72" y="70"/>
                    </a:lnTo>
                    <a:lnTo>
                      <a:pt x="70" y="76"/>
                    </a:lnTo>
                    <a:lnTo>
                      <a:pt x="70" y="83"/>
                    </a:lnTo>
                    <a:lnTo>
                      <a:pt x="7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/>
              <p:cNvSpPr>
                <a:spLocks noEditPoints="1"/>
              </p:cNvSpPr>
              <p:nvPr/>
            </p:nvSpPr>
            <p:spPr bwMode="auto">
              <a:xfrm>
                <a:off x="4429" y="1120"/>
                <a:ext cx="169" cy="185"/>
              </a:xfrm>
              <a:custGeom>
                <a:avLst/>
                <a:gdLst>
                  <a:gd name="T0" fmla="*/ 70 w 169"/>
                  <a:gd name="T1" fmla="*/ 0 h 185"/>
                  <a:gd name="T2" fmla="*/ 98 w 169"/>
                  <a:gd name="T3" fmla="*/ 0 h 185"/>
                  <a:gd name="T4" fmla="*/ 169 w 169"/>
                  <a:gd name="T5" fmla="*/ 185 h 185"/>
                  <a:gd name="T6" fmla="*/ 142 w 169"/>
                  <a:gd name="T7" fmla="*/ 185 h 185"/>
                  <a:gd name="T8" fmla="*/ 121 w 169"/>
                  <a:gd name="T9" fmla="*/ 129 h 185"/>
                  <a:gd name="T10" fmla="*/ 46 w 169"/>
                  <a:gd name="T11" fmla="*/ 129 h 185"/>
                  <a:gd name="T12" fmla="*/ 25 w 169"/>
                  <a:gd name="T13" fmla="*/ 185 h 185"/>
                  <a:gd name="T14" fmla="*/ 0 w 169"/>
                  <a:gd name="T15" fmla="*/ 185 h 185"/>
                  <a:gd name="T16" fmla="*/ 70 w 169"/>
                  <a:gd name="T17" fmla="*/ 0 h 185"/>
                  <a:gd name="T18" fmla="*/ 53 w 169"/>
                  <a:gd name="T19" fmla="*/ 108 h 185"/>
                  <a:gd name="T20" fmla="*/ 114 w 169"/>
                  <a:gd name="T21" fmla="*/ 108 h 185"/>
                  <a:gd name="T22" fmla="*/ 84 w 169"/>
                  <a:gd name="T23" fmla="*/ 21 h 185"/>
                  <a:gd name="T24" fmla="*/ 84 w 169"/>
                  <a:gd name="T25" fmla="*/ 21 h 185"/>
                  <a:gd name="T26" fmla="*/ 53 w 169"/>
                  <a:gd name="T27" fmla="*/ 10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9" h="185">
                    <a:moveTo>
                      <a:pt x="70" y="0"/>
                    </a:moveTo>
                    <a:lnTo>
                      <a:pt x="98" y="0"/>
                    </a:lnTo>
                    <a:lnTo>
                      <a:pt x="169" y="185"/>
                    </a:lnTo>
                    <a:lnTo>
                      <a:pt x="142" y="185"/>
                    </a:lnTo>
                    <a:lnTo>
                      <a:pt x="121" y="129"/>
                    </a:lnTo>
                    <a:lnTo>
                      <a:pt x="46" y="129"/>
                    </a:lnTo>
                    <a:lnTo>
                      <a:pt x="25" y="185"/>
                    </a:lnTo>
                    <a:lnTo>
                      <a:pt x="0" y="185"/>
                    </a:lnTo>
                    <a:lnTo>
                      <a:pt x="70" y="0"/>
                    </a:lnTo>
                    <a:close/>
                    <a:moveTo>
                      <a:pt x="53" y="108"/>
                    </a:moveTo>
                    <a:lnTo>
                      <a:pt x="114" y="108"/>
                    </a:lnTo>
                    <a:lnTo>
                      <a:pt x="84" y="21"/>
                    </a:lnTo>
                    <a:lnTo>
                      <a:pt x="84" y="21"/>
                    </a:lnTo>
                    <a:lnTo>
                      <a:pt x="53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0"/>
              <p:cNvSpPr>
                <a:spLocks noEditPoints="1"/>
              </p:cNvSpPr>
              <p:nvPr/>
            </p:nvSpPr>
            <p:spPr bwMode="auto">
              <a:xfrm>
                <a:off x="4614" y="1120"/>
                <a:ext cx="21" cy="185"/>
              </a:xfrm>
              <a:custGeom>
                <a:avLst/>
                <a:gdLst>
                  <a:gd name="T0" fmla="*/ 21 w 21"/>
                  <a:gd name="T1" fmla="*/ 27 h 185"/>
                  <a:gd name="T2" fmla="*/ 0 w 21"/>
                  <a:gd name="T3" fmla="*/ 27 h 185"/>
                  <a:gd name="T4" fmla="*/ 0 w 21"/>
                  <a:gd name="T5" fmla="*/ 0 h 185"/>
                  <a:gd name="T6" fmla="*/ 21 w 21"/>
                  <a:gd name="T7" fmla="*/ 0 h 185"/>
                  <a:gd name="T8" fmla="*/ 21 w 21"/>
                  <a:gd name="T9" fmla="*/ 27 h 185"/>
                  <a:gd name="T10" fmla="*/ 0 w 21"/>
                  <a:gd name="T11" fmla="*/ 50 h 185"/>
                  <a:gd name="T12" fmla="*/ 21 w 21"/>
                  <a:gd name="T13" fmla="*/ 50 h 185"/>
                  <a:gd name="T14" fmla="*/ 21 w 21"/>
                  <a:gd name="T15" fmla="*/ 185 h 185"/>
                  <a:gd name="T16" fmla="*/ 0 w 21"/>
                  <a:gd name="T17" fmla="*/ 185 h 185"/>
                  <a:gd name="T18" fmla="*/ 0 w 21"/>
                  <a:gd name="T19" fmla="*/ 5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85">
                    <a:moveTo>
                      <a:pt x="21" y="27"/>
                    </a:moveTo>
                    <a:lnTo>
                      <a:pt x="0" y="27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7"/>
                    </a:lnTo>
                    <a:close/>
                    <a:moveTo>
                      <a:pt x="0" y="50"/>
                    </a:moveTo>
                    <a:lnTo>
                      <a:pt x="21" y="50"/>
                    </a:lnTo>
                    <a:lnTo>
                      <a:pt x="21" y="185"/>
                    </a:lnTo>
                    <a:lnTo>
                      <a:pt x="0" y="18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4668" y="1166"/>
                <a:ext cx="183" cy="139"/>
              </a:xfrm>
              <a:custGeom>
                <a:avLst/>
                <a:gdLst>
                  <a:gd name="T0" fmla="*/ 20 w 183"/>
                  <a:gd name="T1" fmla="*/ 4 h 139"/>
                  <a:gd name="T2" fmla="*/ 21 w 183"/>
                  <a:gd name="T3" fmla="*/ 24 h 139"/>
                  <a:gd name="T4" fmla="*/ 28 w 183"/>
                  <a:gd name="T5" fmla="*/ 15 h 139"/>
                  <a:gd name="T6" fmla="*/ 49 w 183"/>
                  <a:gd name="T7" fmla="*/ 2 h 139"/>
                  <a:gd name="T8" fmla="*/ 64 w 183"/>
                  <a:gd name="T9" fmla="*/ 0 h 139"/>
                  <a:gd name="T10" fmla="*/ 85 w 183"/>
                  <a:gd name="T11" fmla="*/ 6 h 139"/>
                  <a:gd name="T12" fmla="*/ 97 w 183"/>
                  <a:gd name="T13" fmla="*/ 18 h 139"/>
                  <a:gd name="T14" fmla="*/ 99 w 183"/>
                  <a:gd name="T15" fmla="*/ 24 h 139"/>
                  <a:gd name="T16" fmla="*/ 116 w 183"/>
                  <a:gd name="T17" fmla="*/ 8 h 139"/>
                  <a:gd name="T18" fmla="*/ 139 w 183"/>
                  <a:gd name="T19" fmla="*/ 0 h 139"/>
                  <a:gd name="T20" fmla="*/ 150 w 183"/>
                  <a:gd name="T21" fmla="*/ 2 h 139"/>
                  <a:gd name="T22" fmla="*/ 166 w 183"/>
                  <a:gd name="T23" fmla="*/ 6 h 139"/>
                  <a:gd name="T24" fmla="*/ 176 w 183"/>
                  <a:gd name="T25" fmla="*/ 15 h 139"/>
                  <a:gd name="T26" fmla="*/ 183 w 183"/>
                  <a:gd name="T27" fmla="*/ 31 h 139"/>
                  <a:gd name="T28" fmla="*/ 183 w 183"/>
                  <a:gd name="T29" fmla="*/ 139 h 139"/>
                  <a:gd name="T30" fmla="*/ 162 w 183"/>
                  <a:gd name="T31" fmla="*/ 51 h 139"/>
                  <a:gd name="T32" fmla="*/ 160 w 183"/>
                  <a:gd name="T33" fmla="*/ 38 h 139"/>
                  <a:gd name="T34" fmla="*/ 157 w 183"/>
                  <a:gd name="T35" fmla="*/ 29 h 139"/>
                  <a:gd name="T36" fmla="*/ 150 w 183"/>
                  <a:gd name="T37" fmla="*/ 22 h 139"/>
                  <a:gd name="T38" fmla="*/ 137 w 183"/>
                  <a:gd name="T39" fmla="*/ 20 h 139"/>
                  <a:gd name="T40" fmla="*/ 129 w 183"/>
                  <a:gd name="T41" fmla="*/ 22 h 139"/>
                  <a:gd name="T42" fmla="*/ 116 w 183"/>
                  <a:gd name="T43" fmla="*/ 26 h 139"/>
                  <a:gd name="T44" fmla="*/ 108 w 183"/>
                  <a:gd name="T45" fmla="*/ 35 h 139"/>
                  <a:gd name="T46" fmla="*/ 102 w 183"/>
                  <a:gd name="T47" fmla="*/ 47 h 139"/>
                  <a:gd name="T48" fmla="*/ 102 w 183"/>
                  <a:gd name="T49" fmla="*/ 139 h 139"/>
                  <a:gd name="T50" fmla="*/ 81 w 183"/>
                  <a:gd name="T51" fmla="*/ 51 h 139"/>
                  <a:gd name="T52" fmla="*/ 79 w 183"/>
                  <a:gd name="T53" fmla="*/ 38 h 139"/>
                  <a:gd name="T54" fmla="*/ 76 w 183"/>
                  <a:gd name="T55" fmla="*/ 29 h 139"/>
                  <a:gd name="T56" fmla="*/ 69 w 183"/>
                  <a:gd name="T57" fmla="*/ 22 h 139"/>
                  <a:gd name="T58" fmla="*/ 56 w 183"/>
                  <a:gd name="T59" fmla="*/ 20 h 139"/>
                  <a:gd name="T60" fmla="*/ 48 w 183"/>
                  <a:gd name="T61" fmla="*/ 22 h 139"/>
                  <a:gd name="T62" fmla="*/ 34 w 183"/>
                  <a:gd name="T63" fmla="*/ 29 h 139"/>
                  <a:gd name="T64" fmla="*/ 25 w 183"/>
                  <a:gd name="T65" fmla="*/ 40 h 139"/>
                  <a:gd name="T66" fmla="*/ 21 w 183"/>
                  <a:gd name="T67" fmla="*/ 54 h 139"/>
                  <a:gd name="T68" fmla="*/ 0 w 183"/>
                  <a:gd name="T6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3" h="139">
                    <a:moveTo>
                      <a:pt x="0" y="4"/>
                    </a:moveTo>
                    <a:lnTo>
                      <a:pt x="20" y="4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8" y="15"/>
                    </a:lnTo>
                    <a:lnTo>
                      <a:pt x="39" y="8"/>
                    </a:lnTo>
                    <a:lnTo>
                      <a:pt x="49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4" y="2"/>
                    </a:lnTo>
                    <a:lnTo>
                      <a:pt x="85" y="6"/>
                    </a:lnTo>
                    <a:lnTo>
                      <a:pt x="93" y="13"/>
                    </a:lnTo>
                    <a:lnTo>
                      <a:pt x="97" y="18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108" y="15"/>
                    </a:lnTo>
                    <a:lnTo>
                      <a:pt x="116" y="8"/>
                    </a:lnTo>
                    <a:lnTo>
                      <a:pt x="127" y="2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50" y="2"/>
                    </a:lnTo>
                    <a:lnTo>
                      <a:pt x="159" y="4"/>
                    </a:lnTo>
                    <a:lnTo>
                      <a:pt x="166" y="6"/>
                    </a:lnTo>
                    <a:lnTo>
                      <a:pt x="171" y="9"/>
                    </a:lnTo>
                    <a:lnTo>
                      <a:pt x="176" y="15"/>
                    </a:lnTo>
                    <a:lnTo>
                      <a:pt x="180" y="22"/>
                    </a:lnTo>
                    <a:lnTo>
                      <a:pt x="183" y="31"/>
                    </a:lnTo>
                    <a:lnTo>
                      <a:pt x="183" y="40"/>
                    </a:lnTo>
                    <a:lnTo>
                      <a:pt x="183" y="139"/>
                    </a:lnTo>
                    <a:lnTo>
                      <a:pt x="162" y="139"/>
                    </a:lnTo>
                    <a:lnTo>
                      <a:pt x="162" y="51"/>
                    </a:lnTo>
                    <a:lnTo>
                      <a:pt x="162" y="51"/>
                    </a:lnTo>
                    <a:lnTo>
                      <a:pt x="160" y="38"/>
                    </a:lnTo>
                    <a:lnTo>
                      <a:pt x="160" y="33"/>
                    </a:lnTo>
                    <a:lnTo>
                      <a:pt x="157" y="29"/>
                    </a:lnTo>
                    <a:lnTo>
                      <a:pt x="153" y="26"/>
                    </a:lnTo>
                    <a:lnTo>
                      <a:pt x="150" y="22"/>
                    </a:lnTo>
                    <a:lnTo>
                      <a:pt x="144" y="22"/>
                    </a:lnTo>
                    <a:lnTo>
                      <a:pt x="137" y="20"/>
                    </a:lnTo>
                    <a:lnTo>
                      <a:pt x="137" y="20"/>
                    </a:lnTo>
                    <a:lnTo>
                      <a:pt x="129" y="22"/>
                    </a:lnTo>
                    <a:lnTo>
                      <a:pt x="123" y="24"/>
                    </a:lnTo>
                    <a:lnTo>
                      <a:pt x="116" y="26"/>
                    </a:lnTo>
                    <a:lnTo>
                      <a:pt x="111" y="29"/>
                    </a:lnTo>
                    <a:lnTo>
                      <a:pt x="108" y="35"/>
                    </a:lnTo>
                    <a:lnTo>
                      <a:pt x="104" y="40"/>
                    </a:lnTo>
                    <a:lnTo>
                      <a:pt x="102" y="47"/>
                    </a:lnTo>
                    <a:lnTo>
                      <a:pt x="102" y="54"/>
                    </a:lnTo>
                    <a:lnTo>
                      <a:pt x="102" y="139"/>
                    </a:lnTo>
                    <a:lnTo>
                      <a:pt x="81" y="139"/>
                    </a:lnTo>
                    <a:lnTo>
                      <a:pt x="81" y="51"/>
                    </a:lnTo>
                    <a:lnTo>
                      <a:pt x="81" y="51"/>
                    </a:lnTo>
                    <a:lnTo>
                      <a:pt x="79" y="38"/>
                    </a:lnTo>
                    <a:lnTo>
                      <a:pt x="78" y="33"/>
                    </a:lnTo>
                    <a:lnTo>
                      <a:pt x="76" y="29"/>
                    </a:lnTo>
                    <a:lnTo>
                      <a:pt x="72" y="26"/>
                    </a:lnTo>
                    <a:lnTo>
                      <a:pt x="69" y="22"/>
                    </a:lnTo>
                    <a:lnTo>
                      <a:pt x="64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48" y="22"/>
                    </a:lnTo>
                    <a:lnTo>
                      <a:pt x="41" y="24"/>
                    </a:lnTo>
                    <a:lnTo>
                      <a:pt x="34" y="29"/>
                    </a:lnTo>
                    <a:lnTo>
                      <a:pt x="28" y="35"/>
                    </a:lnTo>
                    <a:lnTo>
                      <a:pt x="25" y="40"/>
                    </a:lnTo>
                    <a:lnTo>
                      <a:pt x="23" y="45"/>
                    </a:lnTo>
                    <a:lnTo>
                      <a:pt x="21" y="54"/>
                    </a:lnTo>
                    <a:lnTo>
                      <a:pt x="21" y="139"/>
                    </a:lnTo>
                    <a:lnTo>
                      <a:pt x="0" y="13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806" y="1464"/>
                <a:ext cx="95" cy="122"/>
              </a:xfrm>
              <a:custGeom>
                <a:avLst/>
                <a:gdLst>
                  <a:gd name="T0" fmla="*/ 39 w 95"/>
                  <a:gd name="T1" fmla="*/ 122 h 122"/>
                  <a:gd name="T2" fmla="*/ 39 w 95"/>
                  <a:gd name="T3" fmla="*/ 14 h 122"/>
                  <a:gd name="T4" fmla="*/ 0 w 95"/>
                  <a:gd name="T5" fmla="*/ 14 h 122"/>
                  <a:gd name="T6" fmla="*/ 0 w 95"/>
                  <a:gd name="T7" fmla="*/ 0 h 122"/>
                  <a:gd name="T8" fmla="*/ 95 w 95"/>
                  <a:gd name="T9" fmla="*/ 0 h 122"/>
                  <a:gd name="T10" fmla="*/ 95 w 95"/>
                  <a:gd name="T11" fmla="*/ 14 h 122"/>
                  <a:gd name="T12" fmla="*/ 56 w 95"/>
                  <a:gd name="T13" fmla="*/ 14 h 122"/>
                  <a:gd name="T14" fmla="*/ 56 w 95"/>
                  <a:gd name="T15" fmla="*/ 122 h 122"/>
                  <a:gd name="T16" fmla="*/ 39 w 95"/>
                  <a:gd name="T1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22">
                    <a:moveTo>
                      <a:pt x="39" y="122"/>
                    </a:moveTo>
                    <a:lnTo>
                      <a:pt x="3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95" y="0"/>
                    </a:lnTo>
                    <a:lnTo>
                      <a:pt x="95" y="14"/>
                    </a:lnTo>
                    <a:lnTo>
                      <a:pt x="56" y="14"/>
                    </a:lnTo>
                    <a:lnTo>
                      <a:pt x="56" y="122"/>
                    </a:lnTo>
                    <a:lnTo>
                      <a:pt x="39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901" y="1498"/>
                <a:ext cx="70" cy="90"/>
              </a:xfrm>
              <a:custGeom>
                <a:avLst/>
                <a:gdLst>
                  <a:gd name="T0" fmla="*/ 58 w 70"/>
                  <a:gd name="T1" fmla="*/ 88 h 90"/>
                  <a:gd name="T2" fmla="*/ 58 w 70"/>
                  <a:gd name="T3" fmla="*/ 76 h 90"/>
                  <a:gd name="T4" fmla="*/ 58 w 70"/>
                  <a:gd name="T5" fmla="*/ 76 h 90"/>
                  <a:gd name="T6" fmla="*/ 53 w 70"/>
                  <a:gd name="T7" fmla="*/ 83 h 90"/>
                  <a:gd name="T8" fmla="*/ 46 w 70"/>
                  <a:gd name="T9" fmla="*/ 86 h 90"/>
                  <a:gd name="T10" fmla="*/ 39 w 70"/>
                  <a:gd name="T11" fmla="*/ 90 h 90"/>
                  <a:gd name="T12" fmla="*/ 30 w 70"/>
                  <a:gd name="T13" fmla="*/ 90 h 90"/>
                  <a:gd name="T14" fmla="*/ 30 w 70"/>
                  <a:gd name="T15" fmla="*/ 90 h 90"/>
                  <a:gd name="T16" fmla="*/ 23 w 70"/>
                  <a:gd name="T17" fmla="*/ 90 h 90"/>
                  <a:gd name="T18" fmla="*/ 16 w 70"/>
                  <a:gd name="T19" fmla="*/ 88 h 90"/>
                  <a:gd name="T20" fmla="*/ 16 w 70"/>
                  <a:gd name="T21" fmla="*/ 88 h 90"/>
                  <a:gd name="T22" fmla="*/ 9 w 70"/>
                  <a:gd name="T23" fmla="*/ 85 h 90"/>
                  <a:gd name="T24" fmla="*/ 5 w 70"/>
                  <a:gd name="T25" fmla="*/ 81 h 90"/>
                  <a:gd name="T26" fmla="*/ 5 w 70"/>
                  <a:gd name="T27" fmla="*/ 81 h 90"/>
                  <a:gd name="T28" fmla="*/ 2 w 70"/>
                  <a:gd name="T29" fmla="*/ 76 h 90"/>
                  <a:gd name="T30" fmla="*/ 0 w 70"/>
                  <a:gd name="T31" fmla="*/ 68 h 90"/>
                  <a:gd name="T32" fmla="*/ 0 w 70"/>
                  <a:gd name="T33" fmla="*/ 68 h 90"/>
                  <a:gd name="T34" fmla="*/ 0 w 70"/>
                  <a:gd name="T35" fmla="*/ 54 h 90"/>
                  <a:gd name="T36" fmla="*/ 0 w 70"/>
                  <a:gd name="T37" fmla="*/ 0 h 90"/>
                  <a:gd name="T38" fmla="*/ 14 w 70"/>
                  <a:gd name="T39" fmla="*/ 0 h 90"/>
                  <a:gd name="T40" fmla="*/ 14 w 70"/>
                  <a:gd name="T41" fmla="*/ 49 h 90"/>
                  <a:gd name="T42" fmla="*/ 14 w 70"/>
                  <a:gd name="T43" fmla="*/ 49 h 90"/>
                  <a:gd name="T44" fmla="*/ 16 w 70"/>
                  <a:gd name="T45" fmla="*/ 65 h 90"/>
                  <a:gd name="T46" fmla="*/ 16 w 70"/>
                  <a:gd name="T47" fmla="*/ 65 h 90"/>
                  <a:gd name="T48" fmla="*/ 18 w 70"/>
                  <a:gd name="T49" fmla="*/ 70 h 90"/>
                  <a:gd name="T50" fmla="*/ 21 w 70"/>
                  <a:gd name="T51" fmla="*/ 74 h 90"/>
                  <a:gd name="T52" fmla="*/ 21 w 70"/>
                  <a:gd name="T53" fmla="*/ 74 h 90"/>
                  <a:gd name="T54" fmla="*/ 26 w 70"/>
                  <a:gd name="T55" fmla="*/ 77 h 90"/>
                  <a:gd name="T56" fmla="*/ 33 w 70"/>
                  <a:gd name="T57" fmla="*/ 77 h 90"/>
                  <a:gd name="T58" fmla="*/ 33 w 70"/>
                  <a:gd name="T59" fmla="*/ 77 h 90"/>
                  <a:gd name="T60" fmla="*/ 39 w 70"/>
                  <a:gd name="T61" fmla="*/ 77 h 90"/>
                  <a:gd name="T62" fmla="*/ 46 w 70"/>
                  <a:gd name="T63" fmla="*/ 74 h 90"/>
                  <a:gd name="T64" fmla="*/ 46 w 70"/>
                  <a:gd name="T65" fmla="*/ 74 h 90"/>
                  <a:gd name="T66" fmla="*/ 51 w 70"/>
                  <a:gd name="T67" fmla="*/ 70 h 90"/>
                  <a:gd name="T68" fmla="*/ 53 w 70"/>
                  <a:gd name="T69" fmla="*/ 65 h 90"/>
                  <a:gd name="T70" fmla="*/ 53 w 70"/>
                  <a:gd name="T71" fmla="*/ 65 h 90"/>
                  <a:gd name="T72" fmla="*/ 56 w 70"/>
                  <a:gd name="T73" fmla="*/ 58 h 90"/>
                  <a:gd name="T74" fmla="*/ 56 w 70"/>
                  <a:gd name="T75" fmla="*/ 47 h 90"/>
                  <a:gd name="T76" fmla="*/ 56 w 70"/>
                  <a:gd name="T77" fmla="*/ 0 h 90"/>
                  <a:gd name="T78" fmla="*/ 70 w 70"/>
                  <a:gd name="T79" fmla="*/ 0 h 90"/>
                  <a:gd name="T80" fmla="*/ 70 w 70"/>
                  <a:gd name="T81" fmla="*/ 88 h 90"/>
                  <a:gd name="T82" fmla="*/ 58 w 70"/>
                  <a:gd name="T8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" h="90">
                    <a:moveTo>
                      <a:pt x="58" y="88"/>
                    </a:moveTo>
                    <a:lnTo>
                      <a:pt x="58" y="76"/>
                    </a:lnTo>
                    <a:lnTo>
                      <a:pt x="58" y="76"/>
                    </a:lnTo>
                    <a:lnTo>
                      <a:pt x="53" y="83"/>
                    </a:lnTo>
                    <a:lnTo>
                      <a:pt x="46" y="86"/>
                    </a:lnTo>
                    <a:lnTo>
                      <a:pt x="39" y="90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23" y="9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9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2" y="7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8" y="70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6" y="77"/>
                    </a:lnTo>
                    <a:lnTo>
                      <a:pt x="33" y="77"/>
                    </a:lnTo>
                    <a:lnTo>
                      <a:pt x="33" y="77"/>
                    </a:lnTo>
                    <a:lnTo>
                      <a:pt x="39" y="77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51" y="70"/>
                    </a:lnTo>
                    <a:lnTo>
                      <a:pt x="53" y="65"/>
                    </a:lnTo>
                    <a:lnTo>
                      <a:pt x="53" y="65"/>
                    </a:lnTo>
                    <a:lnTo>
                      <a:pt x="56" y="58"/>
                    </a:lnTo>
                    <a:lnTo>
                      <a:pt x="56" y="47"/>
                    </a:lnTo>
                    <a:lnTo>
                      <a:pt x="56" y="0"/>
                    </a:lnTo>
                    <a:lnTo>
                      <a:pt x="70" y="0"/>
                    </a:lnTo>
                    <a:lnTo>
                      <a:pt x="70" y="88"/>
                    </a:lnTo>
                    <a:lnTo>
                      <a:pt x="58" y="8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987" y="1494"/>
                <a:ext cx="118" cy="92"/>
              </a:xfrm>
              <a:custGeom>
                <a:avLst/>
                <a:gdLst>
                  <a:gd name="T0" fmla="*/ 0 w 118"/>
                  <a:gd name="T1" fmla="*/ 4 h 92"/>
                  <a:gd name="T2" fmla="*/ 13 w 118"/>
                  <a:gd name="T3" fmla="*/ 17 h 92"/>
                  <a:gd name="T4" fmla="*/ 18 w 118"/>
                  <a:gd name="T5" fmla="*/ 9 h 92"/>
                  <a:gd name="T6" fmla="*/ 25 w 118"/>
                  <a:gd name="T7" fmla="*/ 6 h 92"/>
                  <a:gd name="T8" fmla="*/ 39 w 118"/>
                  <a:gd name="T9" fmla="*/ 0 h 92"/>
                  <a:gd name="T10" fmla="*/ 48 w 118"/>
                  <a:gd name="T11" fmla="*/ 2 h 92"/>
                  <a:gd name="T12" fmla="*/ 55 w 118"/>
                  <a:gd name="T13" fmla="*/ 6 h 92"/>
                  <a:gd name="T14" fmla="*/ 64 w 118"/>
                  <a:gd name="T15" fmla="*/ 17 h 92"/>
                  <a:gd name="T16" fmla="*/ 71 w 118"/>
                  <a:gd name="T17" fmla="*/ 9 h 92"/>
                  <a:gd name="T18" fmla="*/ 83 w 118"/>
                  <a:gd name="T19" fmla="*/ 2 h 92"/>
                  <a:gd name="T20" fmla="*/ 92 w 118"/>
                  <a:gd name="T21" fmla="*/ 0 h 92"/>
                  <a:gd name="T22" fmla="*/ 108 w 118"/>
                  <a:gd name="T23" fmla="*/ 6 h 92"/>
                  <a:gd name="T24" fmla="*/ 111 w 118"/>
                  <a:gd name="T25" fmla="*/ 9 h 92"/>
                  <a:gd name="T26" fmla="*/ 116 w 118"/>
                  <a:gd name="T27" fmla="*/ 18 h 92"/>
                  <a:gd name="T28" fmla="*/ 118 w 118"/>
                  <a:gd name="T29" fmla="*/ 92 h 92"/>
                  <a:gd name="T30" fmla="*/ 104 w 118"/>
                  <a:gd name="T31" fmla="*/ 36 h 92"/>
                  <a:gd name="T32" fmla="*/ 102 w 118"/>
                  <a:gd name="T33" fmla="*/ 24 h 92"/>
                  <a:gd name="T34" fmla="*/ 101 w 118"/>
                  <a:gd name="T35" fmla="*/ 20 h 92"/>
                  <a:gd name="T36" fmla="*/ 97 w 118"/>
                  <a:gd name="T37" fmla="*/ 17 h 92"/>
                  <a:gd name="T38" fmla="*/ 88 w 118"/>
                  <a:gd name="T39" fmla="*/ 15 h 92"/>
                  <a:gd name="T40" fmla="*/ 79 w 118"/>
                  <a:gd name="T41" fmla="*/ 17 h 92"/>
                  <a:gd name="T42" fmla="*/ 72 w 118"/>
                  <a:gd name="T43" fmla="*/ 20 h 92"/>
                  <a:gd name="T44" fmla="*/ 69 w 118"/>
                  <a:gd name="T45" fmla="*/ 29 h 92"/>
                  <a:gd name="T46" fmla="*/ 67 w 118"/>
                  <a:gd name="T47" fmla="*/ 92 h 92"/>
                  <a:gd name="T48" fmla="*/ 51 w 118"/>
                  <a:gd name="T49" fmla="*/ 35 h 92"/>
                  <a:gd name="T50" fmla="*/ 51 w 118"/>
                  <a:gd name="T51" fmla="*/ 26 h 92"/>
                  <a:gd name="T52" fmla="*/ 48 w 118"/>
                  <a:gd name="T53" fmla="*/ 20 h 92"/>
                  <a:gd name="T54" fmla="*/ 35 w 118"/>
                  <a:gd name="T55" fmla="*/ 15 h 92"/>
                  <a:gd name="T56" fmla="*/ 30 w 118"/>
                  <a:gd name="T57" fmla="*/ 15 h 92"/>
                  <a:gd name="T58" fmla="*/ 25 w 118"/>
                  <a:gd name="T59" fmla="*/ 18 h 92"/>
                  <a:gd name="T60" fmla="*/ 18 w 118"/>
                  <a:gd name="T61" fmla="*/ 27 h 92"/>
                  <a:gd name="T62" fmla="*/ 16 w 118"/>
                  <a:gd name="T63" fmla="*/ 36 h 92"/>
                  <a:gd name="T64" fmla="*/ 14 w 118"/>
                  <a:gd name="T6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8" h="92">
                    <a:moveTo>
                      <a:pt x="0" y="92"/>
                    </a:moveTo>
                    <a:lnTo>
                      <a:pt x="0" y="4"/>
                    </a:lnTo>
                    <a:lnTo>
                      <a:pt x="13" y="4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8" y="9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8" y="2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60" y="9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1" y="9"/>
                    </a:lnTo>
                    <a:lnTo>
                      <a:pt x="76" y="6"/>
                    </a:lnTo>
                    <a:lnTo>
                      <a:pt x="83" y="2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2" y="2"/>
                    </a:lnTo>
                    <a:lnTo>
                      <a:pt x="108" y="6"/>
                    </a:lnTo>
                    <a:lnTo>
                      <a:pt x="111" y="9"/>
                    </a:lnTo>
                    <a:lnTo>
                      <a:pt x="111" y="9"/>
                    </a:lnTo>
                    <a:lnTo>
                      <a:pt x="115" y="13"/>
                    </a:lnTo>
                    <a:lnTo>
                      <a:pt x="116" y="18"/>
                    </a:lnTo>
                    <a:lnTo>
                      <a:pt x="118" y="31"/>
                    </a:lnTo>
                    <a:lnTo>
                      <a:pt x="118" y="92"/>
                    </a:lnTo>
                    <a:lnTo>
                      <a:pt x="104" y="92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1" y="20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79" y="17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1" y="24"/>
                    </a:lnTo>
                    <a:lnTo>
                      <a:pt x="69" y="29"/>
                    </a:lnTo>
                    <a:lnTo>
                      <a:pt x="67" y="40"/>
                    </a:lnTo>
                    <a:lnTo>
                      <a:pt x="67" y="92"/>
                    </a:lnTo>
                    <a:lnTo>
                      <a:pt x="51" y="92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26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4" y="15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0" y="15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0" y="22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36"/>
                    </a:lnTo>
                    <a:lnTo>
                      <a:pt x="14" y="47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5"/>
              <p:cNvSpPr>
                <a:spLocks noEditPoints="1"/>
              </p:cNvSpPr>
              <p:nvPr/>
            </p:nvSpPr>
            <p:spPr bwMode="auto">
              <a:xfrm>
                <a:off x="4114" y="1494"/>
                <a:ext cx="81" cy="94"/>
              </a:xfrm>
              <a:custGeom>
                <a:avLst/>
                <a:gdLst>
                  <a:gd name="T0" fmla="*/ 0 w 81"/>
                  <a:gd name="T1" fmla="*/ 47 h 94"/>
                  <a:gd name="T2" fmla="*/ 3 w 81"/>
                  <a:gd name="T3" fmla="*/ 26 h 94"/>
                  <a:gd name="T4" fmla="*/ 12 w 81"/>
                  <a:gd name="T5" fmla="*/ 11 h 94"/>
                  <a:gd name="T6" fmla="*/ 19 w 81"/>
                  <a:gd name="T7" fmla="*/ 8 h 94"/>
                  <a:gd name="T8" fmla="*/ 33 w 81"/>
                  <a:gd name="T9" fmla="*/ 2 h 94"/>
                  <a:gd name="T10" fmla="*/ 40 w 81"/>
                  <a:gd name="T11" fmla="*/ 0 h 94"/>
                  <a:gd name="T12" fmla="*/ 56 w 81"/>
                  <a:gd name="T13" fmla="*/ 4 h 94"/>
                  <a:gd name="T14" fmla="*/ 70 w 81"/>
                  <a:gd name="T15" fmla="*/ 13 h 94"/>
                  <a:gd name="T16" fmla="*/ 76 w 81"/>
                  <a:gd name="T17" fmla="*/ 20 h 94"/>
                  <a:gd name="T18" fmla="*/ 81 w 81"/>
                  <a:gd name="T19" fmla="*/ 36 h 94"/>
                  <a:gd name="T20" fmla="*/ 81 w 81"/>
                  <a:gd name="T21" fmla="*/ 47 h 94"/>
                  <a:gd name="T22" fmla="*/ 77 w 81"/>
                  <a:gd name="T23" fmla="*/ 74 h 94"/>
                  <a:gd name="T24" fmla="*/ 70 w 81"/>
                  <a:gd name="T25" fmla="*/ 83 h 94"/>
                  <a:gd name="T26" fmla="*/ 62 w 81"/>
                  <a:gd name="T27" fmla="*/ 89 h 94"/>
                  <a:gd name="T28" fmla="*/ 40 w 81"/>
                  <a:gd name="T29" fmla="*/ 94 h 94"/>
                  <a:gd name="T30" fmla="*/ 32 w 81"/>
                  <a:gd name="T31" fmla="*/ 94 h 94"/>
                  <a:gd name="T32" fmla="*/ 18 w 81"/>
                  <a:gd name="T33" fmla="*/ 89 h 94"/>
                  <a:gd name="T34" fmla="*/ 10 w 81"/>
                  <a:gd name="T35" fmla="*/ 83 h 94"/>
                  <a:gd name="T36" fmla="*/ 2 w 81"/>
                  <a:gd name="T37" fmla="*/ 69 h 94"/>
                  <a:gd name="T38" fmla="*/ 0 w 81"/>
                  <a:gd name="T39" fmla="*/ 47 h 94"/>
                  <a:gd name="T40" fmla="*/ 14 w 81"/>
                  <a:gd name="T41" fmla="*/ 47 h 94"/>
                  <a:gd name="T42" fmla="*/ 16 w 81"/>
                  <a:gd name="T43" fmla="*/ 63 h 94"/>
                  <a:gd name="T44" fmla="*/ 23 w 81"/>
                  <a:gd name="T45" fmla="*/ 74 h 94"/>
                  <a:gd name="T46" fmla="*/ 26 w 81"/>
                  <a:gd name="T47" fmla="*/ 78 h 94"/>
                  <a:gd name="T48" fmla="*/ 35 w 81"/>
                  <a:gd name="T49" fmla="*/ 81 h 94"/>
                  <a:gd name="T50" fmla="*/ 40 w 81"/>
                  <a:gd name="T51" fmla="*/ 83 h 94"/>
                  <a:gd name="T52" fmla="*/ 51 w 81"/>
                  <a:gd name="T53" fmla="*/ 80 h 94"/>
                  <a:gd name="T54" fmla="*/ 60 w 81"/>
                  <a:gd name="T55" fmla="*/ 74 h 94"/>
                  <a:gd name="T56" fmla="*/ 62 w 81"/>
                  <a:gd name="T57" fmla="*/ 69 h 94"/>
                  <a:gd name="T58" fmla="*/ 67 w 81"/>
                  <a:gd name="T59" fmla="*/ 47 h 94"/>
                  <a:gd name="T60" fmla="*/ 65 w 81"/>
                  <a:gd name="T61" fmla="*/ 33 h 94"/>
                  <a:gd name="T62" fmla="*/ 60 w 81"/>
                  <a:gd name="T63" fmla="*/ 22 h 94"/>
                  <a:gd name="T64" fmla="*/ 54 w 81"/>
                  <a:gd name="T65" fmla="*/ 18 h 94"/>
                  <a:gd name="T66" fmla="*/ 46 w 81"/>
                  <a:gd name="T67" fmla="*/ 15 h 94"/>
                  <a:gd name="T68" fmla="*/ 40 w 81"/>
                  <a:gd name="T69" fmla="*/ 13 h 94"/>
                  <a:gd name="T70" fmla="*/ 30 w 81"/>
                  <a:gd name="T71" fmla="*/ 17 h 94"/>
                  <a:gd name="T72" fmla="*/ 23 w 81"/>
                  <a:gd name="T73" fmla="*/ 22 h 94"/>
                  <a:gd name="T74" fmla="*/ 19 w 81"/>
                  <a:gd name="T75" fmla="*/ 27 h 94"/>
                  <a:gd name="T76" fmla="*/ 14 w 81"/>
                  <a:gd name="T77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" h="94">
                    <a:moveTo>
                      <a:pt x="0" y="47"/>
                    </a:moveTo>
                    <a:lnTo>
                      <a:pt x="0" y="47"/>
                    </a:lnTo>
                    <a:lnTo>
                      <a:pt x="0" y="36"/>
                    </a:lnTo>
                    <a:lnTo>
                      <a:pt x="3" y="26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63" y="8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6" y="20"/>
                    </a:lnTo>
                    <a:lnTo>
                      <a:pt x="79" y="27"/>
                    </a:lnTo>
                    <a:lnTo>
                      <a:pt x="81" y="36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6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0" y="83"/>
                    </a:lnTo>
                    <a:lnTo>
                      <a:pt x="62" y="89"/>
                    </a:lnTo>
                    <a:lnTo>
                      <a:pt x="62" y="89"/>
                    </a:lnTo>
                    <a:lnTo>
                      <a:pt x="51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32" y="94"/>
                    </a:lnTo>
                    <a:lnTo>
                      <a:pt x="25" y="92"/>
                    </a:lnTo>
                    <a:lnTo>
                      <a:pt x="18" y="89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5" y="76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  <a:moveTo>
                      <a:pt x="14" y="47"/>
                    </a:moveTo>
                    <a:lnTo>
                      <a:pt x="14" y="47"/>
                    </a:lnTo>
                    <a:lnTo>
                      <a:pt x="16" y="63"/>
                    </a:lnTo>
                    <a:lnTo>
                      <a:pt x="19" y="69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6" y="78"/>
                    </a:lnTo>
                    <a:lnTo>
                      <a:pt x="30" y="80"/>
                    </a:lnTo>
                    <a:lnTo>
                      <a:pt x="35" y="81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6" y="81"/>
                    </a:lnTo>
                    <a:lnTo>
                      <a:pt x="51" y="80"/>
                    </a:lnTo>
                    <a:lnTo>
                      <a:pt x="54" y="78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2" y="69"/>
                    </a:lnTo>
                    <a:lnTo>
                      <a:pt x="65" y="63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5" y="33"/>
                    </a:lnTo>
                    <a:lnTo>
                      <a:pt x="62" y="27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4" y="18"/>
                    </a:lnTo>
                    <a:lnTo>
                      <a:pt x="51" y="17"/>
                    </a:lnTo>
                    <a:lnTo>
                      <a:pt x="46" y="15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5" y="15"/>
                    </a:lnTo>
                    <a:lnTo>
                      <a:pt x="30" y="17"/>
                    </a:lnTo>
                    <a:lnTo>
                      <a:pt x="26" y="18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19" y="27"/>
                    </a:lnTo>
                    <a:lnTo>
                      <a:pt x="16" y="33"/>
                    </a:lnTo>
                    <a:lnTo>
                      <a:pt x="14" y="47"/>
                    </a:ln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auto">
              <a:xfrm>
                <a:off x="4204" y="1494"/>
                <a:ext cx="47" cy="92"/>
              </a:xfrm>
              <a:custGeom>
                <a:avLst/>
                <a:gdLst>
                  <a:gd name="T0" fmla="*/ 0 w 47"/>
                  <a:gd name="T1" fmla="*/ 92 h 92"/>
                  <a:gd name="T2" fmla="*/ 0 w 47"/>
                  <a:gd name="T3" fmla="*/ 4 h 92"/>
                  <a:gd name="T4" fmla="*/ 14 w 47"/>
                  <a:gd name="T5" fmla="*/ 4 h 92"/>
                  <a:gd name="T6" fmla="*/ 14 w 47"/>
                  <a:gd name="T7" fmla="*/ 17 h 92"/>
                  <a:gd name="T8" fmla="*/ 14 w 47"/>
                  <a:gd name="T9" fmla="*/ 17 h 92"/>
                  <a:gd name="T10" fmla="*/ 19 w 47"/>
                  <a:gd name="T11" fmla="*/ 9 h 92"/>
                  <a:gd name="T12" fmla="*/ 23 w 47"/>
                  <a:gd name="T13" fmla="*/ 4 h 92"/>
                  <a:gd name="T14" fmla="*/ 23 w 47"/>
                  <a:gd name="T15" fmla="*/ 4 h 92"/>
                  <a:gd name="T16" fmla="*/ 28 w 47"/>
                  <a:gd name="T17" fmla="*/ 2 h 92"/>
                  <a:gd name="T18" fmla="*/ 33 w 47"/>
                  <a:gd name="T19" fmla="*/ 0 h 92"/>
                  <a:gd name="T20" fmla="*/ 33 w 47"/>
                  <a:gd name="T21" fmla="*/ 0 h 92"/>
                  <a:gd name="T22" fmla="*/ 40 w 47"/>
                  <a:gd name="T23" fmla="*/ 2 h 92"/>
                  <a:gd name="T24" fmla="*/ 47 w 47"/>
                  <a:gd name="T25" fmla="*/ 6 h 92"/>
                  <a:gd name="T26" fmla="*/ 44 w 47"/>
                  <a:gd name="T27" fmla="*/ 20 h 92"/>
                  <a:gd name="T28" fmla="*/ 44 w 47"/>
                  <a:gd name="T29" fmla="*/ 20 h 92"/>
                  <a:gd name="T30" fmla="*/ 37 w 47"/>
                  <a:gd name="T31" fmla="*/ 18 h 92"/>
                  <a:gd name="T32" fmla="*/ 31 w 47"/>
                  <a:gd name="T33" fmla="*/ 17 h 92"/>
                  <a:gd name="T34" fmla="*/ 31 w 47"/>
                  <a:gd name="T35" fmla="*/ 17 h 92"/>
                  <a:gd name="T36" fmla="*/ 28 w 47"/>
                  <a:gd name="T37" fmla="*/ 18 h 92"/>
                  <a:gd name="T38" fmla="*/ 23 w 47"/>
                  <a:gd name="T39" fmla="*/ 20 h 92"/>
                  <a:gd name="T40" fmla="*/ 23 w 47"/>
                  <a:gd name="T41" fmla="*/ 20 h 92"/>
                  <a:gd name="T42" fmla="*/ 19 w 47"/>
                  <a:gd name="T43" fmla="*/ 24 h 92"/>
                  <a:gd name="T44" fmla="*/ 17 w 47"/>
                  <a:gd name="T45" fmla="*/ 27 h 92"/>
                  <a:gd name="T46" fmla="*/ 17 w 47"/>
                  <a:gd name="T47" fmla="*/ 27 h 92"/>
                  <a:gd name="T48" fmla="*/ 15 w 47"/>
                  <a:gd name="T49" fmla="*/ 36 h 92"/>
                  <a:gd name="T50" fmla="*/ 15 w 47"/>
                  <a:gd name="T51" fmla="*/ 45 h 92"/>
                  <a:gd name="T52" fmla="*/ 15 w 47"/>
                  <a:gd name="T53" fmla="*/ 92 h 92"/>
                  <a:gd name="T54" fmla="*/ 0 w 47"/>
                  <a:gd name="T5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8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0" y="2"/>
                    </a:lnTo>
                    <a:lnTo>
                      <a:pt x="47" y="6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37" y="18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8" y="18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19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36"/>
                    </a:lnTo>
                    <a:lnTo>
                      <a:pt x="15" y="45"/>
                    </a:lnTo>
                    <a:lnTo>
                      <a:pt x="15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4292" y="1464"/>
                <a:ext cx="116" cy="122"/>
              </a:xfrm>
              <a:custGeom>
                <a:avLst/>
                <a:gdLst>
                  <a:gd name="T0" fmla="*/ 0 w 116"/>
                  <a:gd name="T1" fmla="*/ 122 h 122"/>
                  <a:gd name="T2" fmla="*/ 0 w 116"/>
                  <a:gd name="T3" fmla="*/ 0 h 122"/>
                  <a:gd name="T4" fmla="*/ 24 w 116"/>
                  <a:gd name="T5" fmla="*/ 0 h 122"/>
                  <a:gd name="T6" fmla="*/ 52 w 116"/>
                  <a:gd name="T7" fmla="*/ 86 h 122"/>
                  <a:gd name="T8" fmla="*/ 52 w 116"/>
                  <a:gd name="T9" fmla="*/ 86 h 122"/>
                  <a:gd name="T10" fmla="*/ 59 w 116"/>
                  <a:gd name="T11" fmla="*/ 104 h 122"/>
                  <a:gd name="T12" fmla="*/ 59 w 116"/>
                  <a:gd name="T13" fmla="*/ 104 h 122"/>
                  <a:gd name="T14" fmla="*/ 65 w 116"/>
                  <a:gd name="T15" fmla="*/ 84 h 122"/>
                  <a:gd name="T16" fmla="*/ 95 w 116"/>
                  <a:gd name="T17" fmla="*/ 0 h 122"/>
                  <a:gd name="T18" fmla="*/ 116 w 116"/>
                  <a:gd name="T19" fmla="*/ 0 h 122"/>
                  <a:gd name="T20" fmla="*/ 116 w 116"/>
                  <a:gd name="T21" fmla="*/ 122 h 122"/>
                  <a:gd name="T22" fmla="*/ 100 w 116"/>
                  <a:gd name="T23" fmla="*/ 122 h 122"/>
                  <a:gd name="T24" fmla="*/ 100 w 116"/>
                  <a:gd name="T25" fmla="*/ 19 h 122"/>
                  <a:gd name="T26" fmla="*/ 65 w 116"/>
                  <a:gd name="T27" fmla="*/ 122 h 122"/>
                  <a:gd name="T28" fmla="*/ 51 w 116"/>
                  <a:gd name="T29" fmla="*/ 122 h 122"/>
                  <a:gd name="T30" fmla="*/ 15 w 116"/>
                  <a:gd name="T31" fmla="*/ 18 h 122"/>
                  <a:gd name="T32" fmla="*/ 15 w 116"/>
                  <a:gd name="T33" fmla="*/ 122 h 122"/>
                  <a:gd name="T34" fmla="*/ 0 w 116"/>
                  <a:gd name="T3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122">
                    <a:moveTo>
                      <a:pt x="0" y="122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59" y="104"/>
                    </a:lnTo>
                    <a:lnTo>
                      <a:pt x="59" y="104"/>
                    </a:lnTo>
                    <a:lnTo>
                      <a:pt x="65" y="84"/>
                    </a:lnTo>
                    <a:lnTo>
                      <a:pt x="95" y="0"/>
                    </a:lnTo>
                    <a:lnTo>
                      <a:pt x="116" y="0"/>
                    </a:lnTo>
                    <a:lnTo>
                      <a:pt x="116" y="122"/>
                    </a:lnTo>
                    <a:lnTo>
                      <a:pt x="100" y="122"/>
                    </a:lnTo>
                    <a:lnTo>
                      <a:pt x="100" y="19"/>
                    </a:lnTo>
                    <a:lnTo>
                      <a:pt x="65" y="122"/>
                    </a:lnTo>
                    <a:lnTo>
                      <a:pt x="51" y="122"/>
                    </a:lnTo>
                    <a:lnTo>
                      <a:pt x="15" y="18"/>
                    </a:lnTo>
                    <a:lnTo>
                      <a:pt x="15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8"/>
              <p:cNvSpPr>
                <a:spLocks noEditPoints="1"/>
              </p:cNvSpPr>
              <p:nvPr/>
            </p:nvSpPr>
            <p:spPr bwMode="auto">
              <a:xfrm>
                <a:off x="4424" y="1464"/>
                <a:ext cx="14" cy="122"/>
              </a:xfrm>
              <a:custGeom>
                <a:avLst/>
                <a:gdLst>
                  <a:gd name="T0" fmla="*/ 0 w 14"/>
                  <a:gd name="T1" fmla="*/ 16 h 122"/>
                  <a:gd name="T2" fmla="*/ 0 w 14"/>
                  <a:gd name="T3" fmla="*/ 0 h 122"/>
                  <a:gd name="T4" fmla="*/ 14 w 14"/>
                  <a:gd name="T5" fmla="*/ 0 h 122"/>
                  <a:gd name="T6" fmla="*/ 14 w 14"/>
                  <a:gd name="T7" fmla="*/ 16 h 122"/>
                  <a:gd name="T8" fmla="*/ 0 w 14"/>
                  <a:gd name="T9" fmla="*/ 16 h 122"/>
                  <a:gd name="T10" fmla="*/ 0 w 14"/>
                  <a:gd name="T11" fmla="*/ 122 h 122"/>
                  <a:gd name="T12" fmla="*/ 0 w 14"/>
                  <a:gd name="T13" fmla="*/ 34 h 122"/>
                  <a:gd name="T14" fmla="*/ 14 w 14"/>
                  <a:gd name="T15" fmla="*/ 34 h 122"/>
                  <a:gd name="T16" fmla="*/ 14 w 14"/>
                  <a:gd name="T17" fmla="*/ 122 h 122"/>
                  <a:gd name="T18" fmla="*/ 0 w 14"/>
                  <a:gd name="T1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2">
                    <a:moveTo>
                      <a:pt x="0" y="16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6"/>
                    </a:lnTo>
                    <a:lnTo>
                      <a:pt x="0" y="16"/>
                    </a:lnTo>
                    <a:close/>
                    <a:moveTo>
                      <a:pt x="0" y="122"/>
                    </a:moveTo>
                    <a:lnTo>
                      <a:pt x="0" y="34"/>
                    </a:lnTo>
                    <a:lnTo>
                      <a:pt x="14" y="34"/>
                    </a:lnTo>
                    <a:lnTo>
                      <a:pt x="14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4448" y="1494"/>
                <a:ext cx="76" cy="94"/>
              </a:xfrm>
              <a:custGeom>
                <a:avLst/>
                <a:gdLst>
                  <a:gd name="T0" fmla="*/ 76 w 76"/>
                  <a:gd name="T1" fmla="*/ 62 h 94"/>
                  <a:gd name="T2" fmla="*/ 74 w 76"/>
                  <a:gd name="T3" fmla="*/ 69 h 94"/>
                  <a:gd name="T4" fmla="*/ 69 w 76"/>
                  <a:gd name="T5" fmla="*/ 81 h 94"/>
                  <a:gd name="T6" fmla="*/ 64 w 76"/>
                  <a:gd name="T7" fmla="*/ 87 h 94"/>
                  <a:gd name="T8" fmla="*/ 53 w 76"/>
                  <a:gd name="T9" fmla="*/ 92 h 94"/>
                  <a:gd name="T10" fmla="*/ 39 w 76"/>
                  <a:gd name="T11" fmla="*/ 94 h 94"/>
                  <a:gd name="T12" fmla="*/ 30 w 76"/>
                  <a:gd name="T13" fmla="*/ 94 h 94"/>
                  <a:gd name="T14" fmla="*/ 16 w 76"/>
                  <a:gd name="T15" fmla="*/ 89 h 94"/>
                  <a:gd name="T16" fmla="*/ 11 w 76"/>
                  <a:gd name="T17" fmla="*/ 83 h 94"/>
                  <a:gd name="T18" fmla="*/ 2 w 76"/>
                  <a:gd name="T19" fmla="*/ 69 h 94"/>
                  <a:gd name="T20" fmla="*/ 0 w 76"/>
                  <a:gd name="T21" fmla="*/ 49 h 94"/>
                  <a:gd name="T22" fmla="*/ 0 w 76"/>
                  <a:gd name="T23" fmla="*/ 35 h 94"/>
                  <a:gd name="T24" fmla="*/ 4 w 76"/>
                  <a:gd name="T25" fmla="*/ 24 h 94"/>
                  <a:gd name="T26" fmla="*/ 18 w 76"/>
                  <a:gd name="T27" fmla="*/ 6 h 94"/>
                  <a:gd name="T28" fmla="*/ 28 w 76"/>
                  <a:gd name="T29" fmla="*/ 2 h 94"/>
                  <a:gd name="T30" fmla="*/ 39 w 76"/>
                  <a:gd name="T31" fmla="*/ 0 h 94"/>
                  <a:gd name="T32" fmla="*/ 58 w 76"/>
                  <a:gd name="T33" fmla="*/ 6 h 94"/>
                  <a:gd name="T34" fmla="*/ 64 w 76"/>
                  <a:gd name="T35" fmla="*/ 9 h 94"/>
                  <a:gd name="T36" fmla="*/ 71 w 76"/>
                  <a:gd name="T37" fmla="*/ 17 h 94"/>
                  <a:gd name="T38" fmla="*/ 60 w 76"/>
                  <a:gd name="T39" fmla="*/ 31 h 94"/>
                  <a:gd name="T40" fmla="*/ 57 w 76"/>
                  <a:gd name="T41" fmla="*/ 24 h 94"/>
                  <a:gd name="T42" fmla="*/ 53 w 76"/>
                  <a:gd name="T43" fmla="*/ 18 h 94"/>
                  <a:gd name="T44" fmla="*/ 41 w 76"/>
                  <a:gd name="T45" fmla="*/ 13 h 94"/>
                  <a:gd name="T46" fmla="*/ 35 w 76"/>
                  <a:gd name="T47" fmla="*/ 15 h 94"/>
                  <a:gd name="T48" fmla="*/ 25 w 76"/>
                  <a:gd name="T49" fmla="*/ 18 h 94"/>
                  <a:gd name="T50" fmla="*/ 21 w 76"/>
                  <a:gd name="T51" fmla="*/ 22 h 94"/>
                  <a:gd name="T52" fmla="*/ 16 w 76"/>
                  <a:gd name="T53" fmla="*/ 33 h 94"/>
                  <a:gd name="T54" fmla="*/ 14 w 76"/>
                  <a:gd name="T55" fmla="*/ 47 h 94"/>
                  <a:gd name="T56" fmla="*/ 18 w 76"/>
                  <a:gd name="T57" fmla="*/ 69 h 94"/>
                  <a:gd name="T58" fmla="*/ 21 w 76"/>
                  <a:gd name="T59" fmla="*/ 74 h 94"/>
                  <a:gd name="T60" fmla="*/ 30 w 76"/>
                  <a:gd name="T61" fmla="*/ 80 h 94"/>
                  <a:gd name="T62" fmla="*/ 39 w 76"/>
                  <a:gd name="T63" fmla="*/ 83 h 94"/>
                  <a:gd name="T64" fmla="*/ 48 w 76"/>
                  <a:gd name="T65" fmla="*/ 81 h 94"/>
                  <a:gd name="T66" fmla="*/ 53 w 76"/>
                  <a:gd name="T67" fmla="*/ 76 h 94"/>
                  <a:gd name="T68" fmla="*/ 62 w 76"/>
                  <a:gd name="T69" fmla="*/ 6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6" h="94">
                    <a:moveTo>
                      <a:pt x="62" y="60"/>
                    </a:moveTo>
                    <a:lnTo>
                      <a:pt x="76" y="62"/>
                    </a:lnTo>
                    <a:lnTo>
                      <a:pt x="76" y="62"/>
                    </a:lnTo>
                    <a:lnTo>
                      <a:pt x="74" y="69"/>
                    </a:lnTo>
                    <a:lnTo>
                      <a:pt x="72" y="76"/>
                    </a:lnTo>
                    <a:lnTo>
                      <a:pt x="69" y="81"/>
                    </a:lnTo>
                    <a:lnTo>
                      <a:pt x="64" y="87"/>
                    </a:lnTo>
                    <a:lnTo>
                      <a:pt x="64" y="87"/>
                    </a:lnTo>
                    <a:lnTo>
                      <a:pt x="58" y="90"/>
                    </a:lnTo>
                    <a:lnTo>
                      <a:pt x="53" y="92"/>
                    </a:lnTo>
                    <a:lnTo>
                      <a:pt x="46" y="94"/>
                    </a:lnTo>
                    <a:lnTo>
                      <a:pt x="39" y="94"/>
                    </a:lnTo>
                    <a:lnTo>
                      <a:pt x="39" y="94"/>
                    </a:lnTo>
                    <a:lnTo>
                      <a:pt x="30" y="94"/>
                    </a:lnTo>
                    <a:lnTo>
                      <a:pt x="23" y="92"/>
                    </a:lnTo>
                    <a:lnTo>
                      <a:pt x="16" y="89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6" y="76"/>
                    </a:lnTo>
                    <a:lnTo>
                      <a:pt x="2" y="69"/>
                    </a:lnTo>
                    <a:lnTo>
                      <a:pt x="0" y="6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11" y="13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8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53" y="2"/>
                    </a:lnTo>
                    <a:lnTo>
                      <a:pt x="58" y="6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7" y="13"/>
                    </a:lnTo>
                    <a:lnTo>
                      <a:pt x="71" y="17"/>
                    </a:lnTo>
                    <a:lnTo>
                      <a:pt x="74" y="29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57" y="24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48" y="15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5" y="15"/>
                    </a:lnTo>
                    <a:lnTo>
                      <a:pt x="30" y="17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0" y="27"/>
                    </a:lnTo>
                    <a:lnTo>
                      <a:pt x="16" y="33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6" y="63"/>
                    </a:lnTo>
                    <a:lnTo>
                      <a:pt x="18" y="69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5" y="78"/>
                    </a:lnTo>
                    <a:lnTo>
                      <a:pt x="30" y="80"/>
                    </a:lnTo>
                    <a:lnTo>
                      <a:pt x="34" y="81"/>
                    </a:lnTo>
                    <a:lnTo>
                      <a:pt x="39" y="83"/>
                    </a:lnTo>
                    <a:lnTo>
                      <a:pt x="39" y="83"/>
                    </a:lnTo>
                    <a:lnTo>
                      <a:pt x="48" y="81"/>
                    </a:lnTo>
                    <a:lnTo>
                      <a:pt x="53" y="76"/>
                    </a:lnTo>
                    <a:lnTo>
                      <a:pt x="53" y="76"/>
                    </a:lnTo>
                    <a:lnTo>
                      <a:pt x="58" y="71"/>
                    </a:lnTo>
                    <a:lnTo>
                      <a:pt x="62" y="60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4527" y="1494"/>
                <a:ext cx="48" cy="92"/>
              </a:xfrm>
              <a:custGeom>
                <a:avLst/>
                <a:gdLst>
                  <a:gd name="T0" fmla="*/ 0 w 48"/>
                  <a:gd name="T1" fmla="*/ 92 h 92"/>
                  <a:gd name="T2" fmla="*/ 0 w 48"/>
                  <a:gd name="T3" fmla="*/ 4 h 92"/>
                  <a:gd name="T4" fmla="*/ 14 w 48"/>
                  <a:gd name="T5" fmla="*/ 4 h 92"/>
                  <a:gd name="T6" fmla="*/ 14 w 48"/>
                  <a:gd name="T7" fmla="*/ 17 h 92"/>
                  <a:gd name="T8" fmla="*/ 14 w 48"/>
                  <a:gd name="T9" fmla="*/ 17 h 92"/>
                  <a:gd name="T10" fmla="*/ 20 w 48"/>
                  <a:gd name="T11" fmla="*/ 9 h 92"/>
                  <a:gd name="T12" fmla="*/ 23 w 48"/>
                  <a:gd name="T13" fmla="*/ 4 h 92"/>
                  <a:gd name="T14" fmla="*/ 23 w 48"/>
                  <a:gd name="T15" fmla="*/ 4 h 92"/>
                  <a:gd name="T16" fmla="*/ 29 w 48"/>
                  <a:gd name="T17" fmla="*/ 2 h 92"/>
                  <a:gd name="T18" fmla="*/ 34 w 48"/>
                  <a:gd name="T19" fmla="*/ 0 h 92"/>
                  <a:gd name="T20" fmla="*/ 34 w 48"/>
                  <a:gd name="T21" fmla="*/ 0 h 92"/>
                  <a:gd name="T22" fmla="*/ 41 w 48"/>
                  <a:gd name="T23" fmla="*/ 2 h 92"/>
                  <a:gd name="T24" fmla="*/ 48 w 48"/>
                  <a:gd name="T25" fmla="*/ 6 h 92"/>
                  <a:gd name="T26" fmla="*/ 43 w 48"/>
                  <a:gd name="T27" fmla="*/ 20 h 92"/>
                  <a:gd name="T28" fmla="*/ 43 w 48"/>
                  <a:gd name="T29" fmla="*/ 20 h 92"/>
                  <a:gd name="T30" fmla="*/ 37 w 48"/>
                  <a:gd name="T31" fmla="*/ 18 h 92"/>
                  <a:gd name="T32" fmla="*/ 32 w 48"/>
                  <a:gd name="T33" fmla="*/ 17 h 92"/>
                  <a:gd name="T34" fmla="*/ 32 w 48"/>
                  <a:gd name="T35" fmla="*/ 17 h 92"/>
                  <a:gd name="T36" fmla="*/ 29 w 48"/>
                  <a:gd name="T37" fmla="*/ 18 h 92"/>
                  <a:gd name="T38" fmla="*/ 23 w 48"/>
                  <a:gd name="T39" fmla="*/ 20 h 92"/>
                  <a:gd name="T40" fmla="*/ 23 w 48"/>
                  <a:gd name="T41" fmla="*/ 20 h 92"/>
                  <a:gd name="T42" fmla="*/ 20 w 48"/>
                  <a:gd name="T43" fmla="*/ 24 h 92"/>
                  <a:gd name="T44" fmla="*/ 18 w 48"/>
                  <a:gd name="T45" fmla="*/ 27 h 92"/>
                  <a:gd name="T46" fmla="*/ 18 w 48"/>
                  <a:gd name="T47" fmla="*/ 27 h 92"/>
                  <a:gd name="T48" fmla="*/ 16 w 48"/>
                  <a:gd name="T49" fmla="*/ 36 h 92"/>
                  <a:gd name="T50" fmla="*/ 16 w 48"/>
                  <a:gd name="T51" fmla="*/ 45 h 92"/>
                  <a:gd name="T52" fmla="*/ 16 w 48"/>
                  <a:gd name="T53" fmla="*/ 92 h 92"/>
                  <a:gd name="T54" fmla="*/ 0 w 48"/>
                  <a:gd name="T5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20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1" y="2"/>
                    </a:lnTo>
                    <a:lnTo>
                      <a:pt x="48" y="6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37" y="18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9" y="18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36"/>
                    </a:lnTo>
                    <a:lnTo>
                      <a:pt x="16" y="45"/>
                    </a:lnTo>
                    <a:lnTo>
                      <a:pt x="16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1"/>
              <p:cNvSpPr>
                <a:spLocks noEditPoints="1"/>
              </p:cNvSpPr>
              <p:nvPr/>
            </p:nvSpPr>
            <p:spPr bwMode="auto">
              <a:xfrm>
                <a:off x="4570" y="1494"/>
                <a:ext cx="82" cy="94"/>
              </a:xfrm>
              <a:custGeom>
                <a:avLst/>
                <a:gdLst>
                  <a:gd name="T0" fmla="*/ 0 w 82"/>
                  <a:gd name="T1" fmla="*/ 47 h 94"/>
                  <a:gd name="T2" fmla="*/ 3 w 82"/>
                  <a:gd name="T3" fmla="*/ 26 h 94"/>
                  <a:gd name="T4" fmla="*/ 14 w 82"/>
                  <a:gd name="T5" fmla="*/ 11 h 94"/>
                  <a:gd name="T6" fmla="*/ 21 w 82"/>
                  <a:gd name="T7" fmla="*/ 8 h 94"/>
                  <a:gd name="T8" fmla="*/ 33 w 82"/>
                  <a:gd name="T9" fmla="*/ 2 h 94"/>
                  <a:gd name="T10" fmla="*/ 42 w 82"/>
                  <a:gd name="T11" fmla="*/ 0 h 94"/>
                  <a:gd name="T12" fmla="*/ 58 w 82"/>
                  <a:gd name="T13" fmla="*/ 4 h 94"/>
                  <a:gd name="T14" fmla="*/ 72 w 82"/>
                  <a:gd name="T15" fmla="*/ 13 h 94"/>
                  <a:gd name="T16" fmla="*/ 75 w 82"/>
                  <a:gd name="T17" fmla="*/ 20 h 94"/>
                  <a:gd name="T18" fmla="*/ 82 w 82"/>
                  <a:gd name="T19" fmla="*/ 36 h 94"/>
                  <a:gd name="T20" fmla="*/ 82 w 82"/>
                  <a:gd name="T21" fmla="*/ 47 h 94"/>
                  <a:gd name="T22" fmla="*/ 77 w 82"/>
                  <a:gd name="T23" fmla="*/ 74 h 94"/>
                  <a:gd name="T24" fmla="*/ 72 w 82"/>
                  <a:gd name="T25" fmla="*/ 83 h 94"/>
                  <a:gd name="T26" fmla="*/ 63 w 82"/>
                  <a:gd name="T27" fmla="*/ 89 h 94"/>
                  <a:gd name="T28" fmla="*/ 42 w 82"/>
                  <a:gd name="T29" fmla="*/ 94 h 94"/>
                  <a:gd name="T30" fmla="*/ 33 w 82"/>
                  <a:gd name="T31" fmla="*/ 94 h 94"/>
                  <a:gd name="T32" fmla="*/ 17 w 82"/>
                  <a:gd name="T33" fmla="*/ 89 h 94"/>
                  <a:gd name="T34" fmla="*/ 12 w 82"/>
                  <a:gd name="T35" fmla="*/ 83 h 94"/>
                  <a:gd name="T36" fmla="*/ 3 w 82"/>
                  <a:gd name="T37" fmla="*/ 69 h 94"/>
                  <a:gd name="T38" fmla="*/ 0 w 82"/>
                  <a:gd name="T39" fmla="*/ 47 h 94"/>
                  <a:gd name="T40" fmla="*/ 15 w 82"/>
                  <a:gd name="T41" fmla="*/ 47 h 94"/>
                  <a:gd name="T42" fmla="*/ 17 w 82"/>
                  <a:gd name="T43" fmla="*/ 63 h 94"/>
                  <a:gd name="T44" fmla="*/ 23 w 82"/>
                  <a:gd name="T45" fmla="*/ 74 h 94"/>
                  <a:gd name="T46" fmla="*/ 28 w 82"/>
                  <a:gd name="T47" fmla="*/ 78 h 94"/>
                  <a:gd name="T48" fmla="*/ 37 w 82"/>
                  <a:gd name="T49" fmla="*/ 81 h 94"/>
                  <a:gd name="T50" fmla="*/ 42 w 82"/>
                  <a:gd name="T51" fmla="*/ 83 h 94"/>
                  <a:gd name="T52" fmla="*/ 52 w 82"/>
                  <a:gd name="T53" fmla="*/ 80 h 94"/>
                  <a:gd name="T54" fmla="*/ 59 w 82"/>
                  <a:gd name="T55" fmla="*/ 74 h 94"/>
                  <a:gd name="T56" fmla="*/ 63 w 82"/>
                  <a:gd name="T57" fmla="*/ 69 h 94"/>
                  <a:gd name="T58" fmla="*/ 67 w 82"/>
                  <a:gd name="T59" fmla="*/ 47 h 94"/>
                  <a:gd name="T60" fmla="*/ 65 w 82"/>
                  <a:gd name="T61" fmla="*/ 33 h 94"/>
                  <a:gd name="T62" fmla="*/ 59 w 82"/>
                  <a:gd name="T63" fmla="*/ 22 h 94"/>
                  <a:gd name="T64" fmla="*/ 56 w 82"/>
                  <a:gd name="T65" fmla="*/ 18 h 94"/>
                  <a:gd name="T66" fmla="*/ 47 w 82"/>
                  <a:gd name="T67" fmla="*/ 15 h 94"/>
                  <a:gd name="T68" fmla="*/ 42 w 82"/>
                  <a:gd name="T69" fmla="*/ 13 h 94"/>
                  <a:gd name="T70" fmla="*/ 31 w 82"/>
                  <a:gd name="T71" fmla="*/ 17 h 94"/>
                  <a:gd name="T72" fmla="*/ 23 w 82"/>
                  <a:gd name="T73" fmla="*/ 22 h 94"/>
                  <a:gd name="T74" fmla="*/ 19 w 82"/>
                  <a:gd name="T75" fmla="*/ 27 h 94"/>
                  <a:gd name="T76" fmla="*/ 15 w 82"/>
                  <a:gd name="T77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" h="94">
                    <a:moveTo>
                      <a:pt x="0" y="47"/>
                    </a:moveTo>
                    <a:lnTo>
                      <a:pt x="0" y="47"/>
                    </a:lnTo>
                    <a:lnTo>
                      <a:pt x="1" y="36"/>
                    </a:lnTo>
                    <a:lnTo>
                      <a:pt x="3" y="26"/>
                    </a:lnTo>
                    <a:lnTo>
                      <a:pt x="8" y="18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21" y="8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5" y="8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5" y="20"/>
                    </a:lnTo>
                    <a:lnTo>
                      <a:pt x="79" y="27"/>
                    </a:lnTo>
                    <a:lnTo>
                      <a:pt x="82" y="36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1" y="6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2" y="83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52" y="94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33" y="94"/>
                    </a:lnTo>
                    <a:lnTo>
                      <a:pt x="24" y="92"/>
                    </a:lnTo>
                    <a:lnTo>
                      <a:pt x="17" y="89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7" y="76"/>
                    </a:lnTo>
                    <a:lnTo>
                      <a:pt x="3" y="69"/>
                    </a:lnTo>
                    <a:lnTo>
                      <a:pt x="1" y="58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  <a:moveTo>
                      <a:pt x="15" y="47"/>
                    </a:moveTo>
                    <a:lnTo>
                      <a:pt x="15" y="47"/>
                    </a:lnTo>
                    <a:lnTo>
                      <a:pt x="17" y="63"/>
                    </a:lnTo>
                    <a:lnTo>
                      <a:pt x="19" y="69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8" y="78"/>
                    </a:lnTo>
                    <a:lnTo>
                      <a:pt x="31" y="80"/>
                    </a:lnTo>
                    <a:lnTo>
                      <a:pt x="37" y="81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7" y="81"/>
                    </a:lnTo>
                    <a:lnTo>
                      <a:pt x="52" y="80"/>
                    </a:lnTo>
                    <a:lnTo>
                      <a:pt x="56" y="78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63" y="69"/>
                    </a:lnTo>
                    <a:lnTo>
                      <a:pt x="65" y="63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5" y="33"/>
                    </a:lnTo>
                    <a:lnTo>
                      <a:pt x="63" y="27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6" y="18"/>
                    </a:lnTo>
                    <a:lnTo>
                      <a:pt x="52" y="17"/>
                    </a:lnTo>
                    <a:lnTo>
                      <a:pt x="47" y="15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7" y="15"/>
                    </a:lnTo>
                    <a:lnTo>
                      <a:pt x="31" y="17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19" y="27"/>
                    </a:lnTo>
                    <a:lnTo>
                      <a:pt x="17" y="33"/>
                    </a:lnTo>
                    <a:lnTo>
                      <a:pt x="15" y="47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2"/>
              <p:cNvSpPr>
                <a:spLocks noEditPoints="1"/>
              </p:cNvSpPr>
              <p:nvPr/>
            </p:nvSpPr>
            <p:spPr bwMode="auto">
              <a:xfrm>
                <a:off x="4656" y="1494"/>
                <a:ext cx="81" cy="94"/>
              </a:xfrm>
              <a:custGeom>
                <a:avLst/>
                <a:gdLst>
                  <a:gd name="T0" fmla="*/ 81 w 81"/>
                  <a:gd name="T1" fmla="*/ 65 h 94"/>
                  <a:gd name="T2" fmla="*/ 76 w 81"/>
                  <a:gd name="T3" fmla="*/ 78 h 94"/>
                  <a:gd name="T4" fmla="*/ 67 w 81"/>
                  <a:gd name="T5" fmla="*/ 87 h 94"/>
                  <a:gd name="T6" fmla="*/ 61 w 81"/>
                  <a:gd name="T7" fmla="*/ 90 h 94"/>
                  <a:gd name="T8" fmla="*/ 42 w 81"/>
                  <a:gd name="T9" fmla="*/ 94 h 94"/>
                  <a:gd name="T10" fmla="*/ 33 w 81"/>
                  <a:gd name="T11" fmla="*/ 94 h 94"/>
                  <a:gd name="T12" fmla="*/ 17 w 81"/>
                  <a:gd name="T13" fmla="*/ 89 h 94"/>
                  <a:gd name="T14" fmla="*/ 12 w 81"/>
                  <a:gd name="T15" fmla="*/ 83 h 94"/>
                  <a:gd name="T16" fmla="*/ 3 w 81"/>
                  <a:gd name="T17" fmla="*/ 69 h 94"/>
                  <a:gd name="T18" fmla="*/ 0 w 81"/>
                  <a:gd name="T19" fmla="*/ 49 h 94"/>
                  <a:gd name="T20" fmla="*/ 2 w 81"/>
                  <a:gd name="T21" fmla="*/ 38 h 94"/>
                  <a:gd name="T22" fmla="*/ 7 w 81"/>
                  <a:gd name="T23" fmla="*/ 20 h 94"/>
                  <a:gd name="T24" fmla="*/ 12 w 81"/>
                  <a:gd name="T25" fmla="*/ 13 h 94"/>
                  <a:gd name="T26" fmla="*/ 25 w 81"/>
                  <a:gd name="T27" fmla="*/ 4 h 94"/>
                  <a:gd name="T28" fmla="*/ 42 w 81"/>
                  <a:gd name="T29" fmla="*/ 0 h 94"/>
                  <a:gd name="T30" fmla="*/ 49 w 81"/>
                  <a:gd name="T31" fmla="*/ 2 h 94"/>
                  <a:gd name="T32" fmla="*/ 65 w 81"/>
                  <a:gd name="T33" fmla="*/ 8 h 94"/>
                  <a:gd name="T34" fmla="*/ 70 w 81"/>
                  <a:gd name="T35" fmla="*/ 13 h 94"/>
                  <a:gd name="T36" fmla="*/ 79 w 81"/>
                  <a:gd name="T37" fmla="*/ 27 h 94"/>
                  <a:gd name="T38" fmla="*/ 81 w 81"/>
                  <a:gd name="T39" fmla="*/ 47 h 94"/>
                  <a:gd name="T40" fmla="*/ 81 w 81"/>
                  <a:gd name="T41" fmla="*/ 53 h 94"/>
                  <a:gd name="T42" fmla="*/ 16 w 81"/>
                  <a:gd name="T43" fmla="*/ 53 h 94"/>
                  <a:gd name="T44" fmla="*/ 21 w 81"/>
                  <a:gd name="T45" fmla="*/ 71 h 94"/>
                  <a:gd name="T46" fmla="*/ 25 w 81"/>
                  <a:gd name="T47" fmla="*/ 74 h 94"/>
                  <a:gd name="T48" fmla="*/ 42 w 81"/>
                  <a:gd name="T49" fmla="*/ 83 h 94"/>
                  <a:gd name="T50" fmla="*/ 49 w 81"/>
                  <a:gd name="T51" fmla="*/ 81 h 94"/>
                  <a:gd name="T52" fmla="*/ 56 w 81"/>
                  <a:gd name="T53" fmla="*/ 78 h 94"/>
                  <a:gd name="T54" fmla="*/ 65 w 81"/>
                  <a:gd name="T55" fmla="*/ 63 h 94"/>
                  <a:gd name="T56" fmla="*/ 17 w 81"/>
                  <a:gd name="T57" fmla="*/ 40 h 94"/>
                  <a:gd name="T58" fmla="*/ 65 w 81"/>
                  <a:gd name="T59" fmla="*/ 40 h 94"/>
                  <a:gd name="T60" fmla="*/ 60 w 81"/>
                  <a:gd name="T61" fmla="*/ 22 h 94"/>
                  <a:gd name="T62" fmla="*/ 56 w 81"/>
                  <a:gd name="T63" fmla="*/ 18 h 94"/>
                  <a:gd name="T64" fmla="*/ 47 w 81"/>
                  <a:gd name="T65" fmla="*/ 15 h 94"/>
                  <a:gd name="T66" fmla="*/ 42 w 81"/>
                  <a:gd name="T67" fmla="*/ 13 h 94"/>
                  <a:gd name="T68" fmla="*/ 25 w 81"/>
                  <a:gd name="T69" fmla="*/ 20 h 94"/>
                  <a:gd name="T70" fmla="*/ 19 w 81"/>
                  <a:gd name="T71" fmla="*/ 29 h 94"/>
                  <a:gd name="T72" fmla="*/ 17 w 81"/>
                  <a:gd name="T73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" h="94">
                    <a:moveTo>
                      <a:pt x="65" y="63"/>
                    </a:moveTo>
                    <a:lnTo>
                      <a:pt x="81" y="65"/>
                    </a:lnTo>
                    <a:lnTo>
                      <a:pt x="81" y="65"/>
                    </a:lnTo>
                    <a:lnTo>
                      <a:pt x="76" y="78"/>
                    </a:lnTo>
                    <a:lnTo>
                      <a:pt x="72" y="83"/>
                    </a:lnTo>
                    <a:lnTo>
                      <a:pt x="67" y="87"/>
                    </a:lnTo>
                    <a:lnTo>
                      <a:pt x="67" y="87"/>
                    </a:lnTo>
                    <a:lnTo>
                      <a:pt x="61" y="90"/>
                    </a:lnTo>
                    <a:lnTo>
                      <a:pt x="56" y="92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33" y="94"/>
                    </a:lnTo>
                    <a:lnTo>
                      <a:pt x="25" y="92"/>
                    </a:lnTo>
                    <a:lnTo>
                      <a:pt x="17" y="89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7" y="76"/>
                    </a:lnTo>
                    <a:lnTo>
                      <a:pt x="3" y="69"/>
                    </a:lnTo>
                    <a:lnTo>
                      <a:pt x="2" y="6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38"/>
                    </a:lnTo>
                    <a:lnTo>
                      <a:pt x="3" y="29"/>
                    </a:lnTo>
                    <a:lnTo>
                      <a:pt x="7" y="20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25" y="4"/>
                    </a:lnTo>
                    <a:lnTo>
                      <a:pt x="33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8" y="4"/>
                    </a:lnTo>
                    <a:lnTo>
                      <a:pt x="65" y="8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6" y="20"/>
                    </a:lnTo>
                    <a:lnTo>
                      <a:pt x="79" y="27"/>
                    </a:lnTo>
                    <a:lnTo>
                      <a:pt x="81" y="38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53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7" y="65"/>
                    </a:lnTo>
                    <a:lnTo>
                      <a:pt x="21" y="71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32" y="80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9" y="81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61" y="72"/>
                    </a:lnTo>
                    <a:lnTo>
                      <a:pt x="65" y="63"/>
                    </a:lnTo>
                    <a:lnTo>
                      <a:pt x="65" y="63"/>
                    </a:lnTo>
                    <a:close/>
                    <a:moveTo>
                      <a:pt x="17" y="40"/>
                    </a:moveTo>
                    <a:lnTo>
                      <a:pt x="65" y="40"/>
                    </a:lnTo>
                    <a:lnTo>
                      <a:pt x="65" y="40"/>
                    </a:lnTo>
                    <a:lnTo>
                      <a:pt x="63" y="29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6" y="18"/>
                    </a:lnTo>
                    <a:lnTo>
                      <a:pt x="53" y="17"/>
                    </a:lnTo>
                    <a:lnTo>
                      <a:pt x="47" y="15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2" y="15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19" y="29"/>
                    </a:lnTo>
                    <a:lnTo>
                      <a:pt x="17" y="40"/>
                    </a:lnTo>
                    <a:lnTo>
                      <a:pt x="17" y="4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4747" y="1494"/>
                <a:ext cx="71" cy="92"/>
              </a:xfrm>
              <a:custGeom>
                <a:avLst/>
                <a:gdLst>
                  <a:gd name="T0" fmla="*/ 0 w 71"/>
                  <a:gd name="T1" fmla="*/ 92 h 92"/>
                  <a:gd name="T2" fmla="*/ 0 w 71"/>
                  <a:gd name="T3" fmla="*/ 4 h 92"/>
                  <a:gd name="T4" fmla="*/ 13 w 71"/>
                  <a:gd name="T5" fmla="*/ 4 h 92"/>
                  <a:gd name="T6" fmla="*/ 13 w 71"/>
                  <a:gd name="T7" fmla="*/ 17 h 92"/>
                  <a:gd name="T8" fmla="*/ 13 w 71"/>
                  <a:gd name="T9" fmla="*/ 17 h 92"/>
                  <a:gd name="T10" fmla="*/ 18 w 71"/>
                  <a:gd name="T11" fmla="*/ 9 h 92"/>
                  <a:gd name="T12" fmla="*/ 25 w 71"/>
                  <a:gd name="T13" fmla="*/ 4 h 92"/>
                  <a:gd name="T14" fmla="*/ 32 w 71"/>
                  <a:gd name="T15" fmla="*/ 2 h 92"/>
                  <a:gd name="T16" fmla="*/ 41 w 71"/>
                  <a:gd name="T17" fmla="*/ 0 h 92"/>
                  <a:gd name="T18" fmla="*/ 41 w 71"/>
                  <a:gd name="T19" fmla="*/ 0 h 92"/>
                  <a:gd name="T20" fmla="*/ 50 w 71"/>
                  <a:gd name="T21" fmla="*/ 2 h 92"/>
                  <a:gd name="T22" fmla="*/ 55 w 71"/>
                  <a:gd name="T23" fmla="*/ 4 h 92"/>
                  <a:gd name="T24" fmla="*/ 55 w 71"/>
                  <a:gd name="T25" fmla="*/ 4 h 92"/>
                  <a:gd name="T26" fmla="*/ 62 w 71"/>
                  <a:gd name="T27" fmla="*/ 8 h 92"/>
                  <a:gd name="T28" fmla="*/ 65 w 71"/>
                  <a:gd name="T29" fmla="*/ 11 h 92"/>
                  <a:gd name="T30" fmla="*/ 65 w 71"/>
                  <a:gd name="T31" fmla="*/ 11 h 92"/>
                  <a:gd name="T32" fmla="*/ 69 w 71"/>
                  <a:gd name="T33" fmla="*/ 17 h 92"/>
                  <a:gd name="T34" fmla="*/ 71 w 71"/>
                  <a:gd name="T35" fmla="*/ 24 h 92"/>
                  <a:gd name="T36" fmla="*/ 71 w 71"/>
                  <a:gd name="T37" fmla="*/ 24 h 92"/>
                  <a:gd name="T38" fmla="*/ 71 w 71"/>
                  <a:gd name="T39" fmla="*/ 38 h 92"/>
                  <a:gd name="T40" fmla="*/ 71 w 71"/>
                  <a:gd name="T41" fmla="*/ 92 h 92"/>
                  <a:gd name="T42" fmla="*/ 57 w 71"/>
                  <a:gd name="T43" fmla="*/ 92 h 92"/>
                  <a:gd name="T44" fmla="*/ 57 w 71"/>
                  <a:gd name="T45" fmla="*/ 38 h 92"/>
                  <a:gd name="T46" fmla="*/ 57 w 71"/>
                  <a:gd name="T47" fmla="*/ 38 h 92"/>
                  <a:gd name="T48" fmla="*/ 57 w 71"/>
                  <a:gd name="T49" fmla="*/ 31 h 92"/>
                  <a:gd name="T50" fmla="*/ 55 w 71"/>
                  <a:gd name="T51" fmla="*/ 24 h 92"/>
                  <a:gd name="T52" fmla="*/ 55 w 71"/>
                  <a:gd name="T53" fmla="*/ 24 h 92"/>
                  <a:gd name="T54" fmla="*/ 51 w 71"/>
                  <a:gd name="T55" fmla="*/ 20 h 92"/>
                  <a:gd name="T56" fmla="*/ 48 w 71"/>
                  <a:gd name="T57" fmla="*/ 17 h 92"/>
                  <a:gd name="T58" fmla="*/ 48 w 71"/>
                  <a:gd name="T59" fmla="*/ 17 h 92"/>
                  <a:gd name="T60" fmla="*/ 44 w 71"/>
                  <a:gd name="T61" fmla="*/ 15 h 92"/>
                  <a:gd name="T62" fmla="*/ 37 w 71"/>
                  <a:gd name="T63" fmla="*/ 15 h 92"/>
                  <a:gd name="T64" fmla="*/ 37 w 71"/>
                  <a:gd name="T65" fmla="*/ 15 h 92"/>
                  <a:gd name="T66" fmla="*/ 29 w 71"/>
                  <a:gd name="T67" fmla="*/ 17 h 92"/>
                  <a:gd name="T68" fmla="*/ 21 w 71"/>
                  <a:gd name="T69" fmla="*/ 20 h 92"/>
                  <a:gd name="T70" fmla="*/ 21 w 71"/>
                  <a:gd name="T71" fmla="*/ 20 h 92"/>
                  <a:gd name="T72" fmla="*/ 18 w 71"/>
                  <a:gd name="T73" fmla="*/ 24 h 92"/>
                  <a:gd name="T74" fmla="*/ 16 w 71"/>
                  <a:gd name="T75" fmla="*/ 29 h 92"/>
                  <a:gd name="T76" fmla="*/ 14 w 71"/>
                  <a:gd name="T77" fmla="*/ 44 h 92"/>
                  <a:gd name="T78" fmla="*/ 14 w 71"/>
                  <a:gd name="T79" fmla="*/ 92 h 92"/>
                  <a:gd name="T80" fmla="*/ 0 w 71"/>
                  <a:gd name="T8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" h="92">
                    <a:moveTo>
                      <a:pt x="0" y="92"/>
                    </a:moveTo>
                    <a:lnTo>
                      <a:pt x="0" y="4"/>
                    </a:lnTo>
                    <a:lnTo>
                      <a:pt x="13" y="4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8" y="9"/>
                    </a:lnTo>
                    <a:lnTo>
                      <a:pt x="25" y="4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0" y="2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62" y="8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9" y="17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38"/>
                    </a:lnTo>
                    <a:lnTo>
                      <a:pt x="71" y="92"/>
                    </a:lnTo>
                    <a:lnTo>
                      <a:pt x="57" y="92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1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1" y="20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4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29" y="17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24"/>
                    </a:lnTo>
                    <a:lnTo>
                      <a:pt x="16" y="29"/>
                    </a:lnTo>
                    <a:lnTo>
                      <a:pt x="14" y="44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4823" y="1498"/>
                <a:ext cx="81" cy="88"/>
              </a:xfrm>
              <a:custGeom>
                <a:avLst/>
                <a:gdLst>
                  <a:gd name="T0" fmla="*/ 33 w 81"/>
                  <a:gd name="T1" fmla="*/ 88 h 88"/>
                  <a:gd name="T2" fmla="*/ 0 w 81"/>
                  <a:gd name="T3" fmla="*/ 0 h 88"/>
                  <a:gd name="T4" fmla="*/ 16 w 81"/>
                  <a:gd name="T5" fmla="*/ 0 h 88"/>
                  <a:gd name="T6" fmla="*/ 35 w 81"/>
                  <a:gd name="T7" fmla="*/ 52 h 88"/>
                  <a:gd name="T8" fmla="*/ 35 w 81"/>
                  <a:gd name="T9" fmla="*/ 52 h 88"/>
                  <a:gd name="T10" fmla="*/ 40 w 81"/>
                  <a:gd name="T11" fmla="*/ 70 h 88"/>
                  <a:gd name="T12" fmla="*/ 40 w 81"/>
                  <a:gd name="T13" fmla="*/ 70 h 88"/>
                  <a:gd name="T14" fmla="*/ 46 w 81"/>
                  <a:gd name="T15" fmla="*/ 54 h 88"/>
                  <a:gd name="T16" fmla="*/ 65 w 81"/>
                  <a:gd name="T17" fmla="*/ 0 h 88"/>
                  <a:gd name="T18" fmla="*/ 81 w 81"/>
                  <a:gd name="T19" fmla="*/ 0 h 88"/>
                  <a:gd name="T20" fmla="*/ 48 w 81"/>
                  <a:gd name="T21" fmla="*/ 88 h 88"/>
                  <a:gd name="T22" fmla="*/ 33 w 81"/>
                  <a:gd name="T2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88">
                    <a:moveTo>
                      <a:pt x="33" y="88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40" y="70"/>
                    </a:lnTo>
                    <a:lnTo>
                      <a:pt x="40" y="70"/>
                    </a:lnTo>
                    <a:lnTo>
                      <a:pt x="46" y="54"/>
                    </a:lnTo>
                    <a:lnTo>
                      <a:pt x="65" y="0"/>
                    </a:lnTo>
                    <a:lnTo>
                      <a:pt x="81" y="0"/>
                    </a:lnTo>
                    <a:lnTo>
                      <a:pt x="48" y="88"/>
                    </a:lnTo>
                    <a:lnTo>
                      <a:pt x="33" y="8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5"/>
              <p:cNvSpPr>
                <a:spLocks noEditPoints="1"/>
              </p:cNvSpPr>
              <p:nvPr/>
            </p:nvSpPr>
            <p:spPr bwMode="auto">
              <a:xfrm>
                <a:off x="4909" y="1464"/>
                <a:ext cx="14" cy="122"/>
              </a:xfrm>
              <a:custGeom>
                <a:avLst/>
                <a:gdLst>
                  <a:gd name="T0" fmla="*/ 0 w 14"/>
                  <a:gd name="T1" fmla="*/ 16 h 122"/>
                  <a:gd name="T2" fmla="*/ 0 w 14"/>
                  <a:gd name="T3" fmla="*/ 0 h 122"/>
                  <a:gd name="T4" fmla="*/ 14 w 14"/>
                  <a:gd name="T5" fmla="*/ 0 h 122"/>
                  <a:gd name="T6" fmla="*/ 14 w 14"/>
                  <a:gd name="T7" fmla="*/ 16 h 122"/>
                  <a:gd name="T8" fmla="*/ 0 w 14"/>
                  <a:gd name="T9" fmla="*/ 16 h 122"/>
                  <a:gd name="T10" fmla="*/ 0 w 14"/>
                  <a:gd name="T11" fmla="*/ 122 h 122"/>
                  <a:gd name="T12" fmla="*/ 0 w 14"/>
                  <a:gd name="T13" fmla="*/ 34 h 122"/>
                  <a:gd name="T14" fmla="*/ 14 w 14"/>
                  <a:gd name="T15" fmla="*/ 34 h 122"/>
                  <a:gd name="T16" fmla="*/ 14 w 14"/>
                  <a:gd name="T17" fmla="*/ 122 h 122"/>
                  <a:gd name="T18" fmla="*/ 0 w 14"/>
                  <a:gd name="T1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2">
                    <a:moveTo>
                      <a:pt x="0" y="16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6"/>
                    </a:lnTo>
                    <a:lnTo>
                      <a:pt x="0" y="16"/>
                    </a:lnTo>
                    <a:close/>
                    <a:moveTo>
                      <a:pt x="0" y="122"/>
                    </a:moveTo>
                    <a:lnTo>
                      <a:pt x="0" y="34"/>
                    </a:lnTo>
                    <a:lnTo>
                      <a:pt x="14" y="34"/>
                    </a:lnTo>
                    <a:lnTo>
                      <a:pt x="14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4937" y="1494"/>
                <a:ext cx="48" cy="92"/>
              </a:xfrm>
              <a:custGeom>
                <a:avLst/>
                <a:gdLst>
                  <a:gd name="T0" fmla="*/ 0 w 48"/>
                  <a:gd name="T1" fmla="*/ 92 h 92"/>
                  <a:gd name="T2" fmla="*/ 0 w 48"/>
                  <a:gd name="T3" fmla="*/ 4 h 92"/>
                  <a:gd name="T4" fmla="*/ 14 w 48"/>
                  <a:gd name="T5" fmla="*/ 4 h 92"/>
                  <a:gd name="T6" fmla="*/ 14 w 48"/>
                  <a:gd name="T7" fmla="*/ 17 h 92"/>
                  <a:gd name="T8" fmla="*/ 14 w 48"/>
                  <a:gd name="T9" fmla="*/ 17 h 92"/>
                  <a:gd name="T10" fmla="*/ 18 w 48"/>
                  <a:gd name="T11" fmla="*/ 9 h 92"/>
                  <a:gd name="T12" fmla="*/ 23 w 48"/>
                  <a:gd name="T13" fmla="*/ 4 h 92"/>
                  <a:gd name="T14" fmla="*/ 23 w 48"/>
                  <a:gd name="T15" fmla="*/ 4 h 92"/>
                  <a:gd name="T16" fmla="*/ 29 w 48"/>
                  <a:gd name="T17" fmla="*/ 2 h 92"/>
                  <a:gd name="T18" fmla="*/ 32 w 48"/>
                  <a:gd name="T19" fmla="*/ 0 h 92"/>
                  <a:gd name="T20" fmla="*/ 32 w 48"/>
                  <a:gd name="T21" fmla="*/ 0 h 92"/>
                  <a:gd name="T22" fmla="*/ 41 w 48"/>
                  <a:gd name="T23" fmla="*/ 2 h 92"/>
                  <a:gd name="T24" fmla="*/ 48 w 48"/>
                  <a:gd name="T25" fmla="*/ 6 h 92"/>
                  <a:gd name="T26" fmla="*/ 43 w 48"/>
                  <a:gd name="T27" fmla="*/ 20 h 92"/>
                  <a:gd name="T28" fmla="*/ 43 w 48"/>
                  <a:gd name="T29" fmla="*/ 20 h 92"/>
                  <a:gd name="T30" fmla="*/ 37 w 48"/>
                  <a:gd name="T31" fmla="*/ 18 h 92"/>
                  <a:gd name="T32" fmla="*/ 32 w 48"/>
                  <a:gd name="T33" fmla="*/ 17 h 92"/>
                  <a:gd name="T34" fmla="*/ 32 w 48"/>
                  <a:gd name="T35" fmla="*/ 17 h 92"/>
                  <a:gd name="T36" fmla="*/ 27 w 48"/>
                  <a:gd name="T37" fmla="*/ 18 h 92"/>
                  <a:gd name="T38" fmla="*/ 23 w 48"/>
                  <a:gd name="T39" fmla="*/ 20 h 92"/>
                  <a:gd name="T40" fmla="*/ 23 w 48"/>
                  <a:gd name="T41" fmla="*/ 20 h 92"/>
                  <a:gd name="T42" fmla="*/ 20 w 48"/>
                  <a:gd name="T43" fmla="*/ 24 h 92"/>
                  <a:gd name="T44" fmla="*/ 18 w 48"/>
                  <a:gd name="T45" fmla="*/ 27 h 92"/>
                  <a:gd name="T46" fmla="*/ 18 w 48"/>
                  <a:gd name="T47" fmla="*/ 27 h 92"/>
                  <a:gd name="T48" fmla="*/ 16 w 48"/>
                  <a:gd name="T49" fmla="*/ 36 h 92"/>
                  <a:gd name="T50" fmla="*/ 14 w 48"/>
                  <a:gd name="T51" fmla="*/ 45 h 92"/>
                  <a:gd name="T52" fmla="*/ 14 w 48"/>
                  <a:gd name="T53" fmla="*/ 92 h 92"/>
                  <a:gd name="T54" fmla="*/ 0 w 48"/>
                  <a:gd name="T5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8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41" y="2"/>
                    </a:lnTo>
                    <a:lnTo>
                      <a:pt x="48" y="6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37" y="18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7" y="18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36"/>
                    </a:lnTo>
                    <a:lnTo>
                      <a:pt x="14" y="45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7"/>
              <p:cNvSpPr>
                <a:spLocks noEditPoints="1"/>
              </p:cNvSpPr>
              <p:nvPr/>
            </p:nvSpPr>
            <p:spPr bwMode="auto">
              <a:xfrm>
                <a:off x="4980" y="1494"/>
                <a:ext cx="82" cy="94"/>
              </a:xfrm>
              <a:custGeom>
                <a:avLst/>
                <a:gdLst>
                  <a:gd name="T0" fmla="*/ 0 w 82"/>
                  <a:gd name="T1" fmla="*/ 47 h 94"/>
                  <a:gd name="T2" fmla="*/ 3 w 82"/>
                  <a:gd name="T3" fmla="*/ 26 h 94"/>
                  <a:gd name="T4" fmla="*/ 14 w 82"/>
                  <a:gd name="T5" fmla="*/ 11 h 94"/>
                  <a:gd name="T6" fmla="*/ 19 w 82"/>
                  <a:gd name="T7" fmla="*/ 8 h 94"/>
                  <a:gd name="T8" fmla="*/ 33 w 82"/>
                  <a:gd name="T9" fmla="*/ 2 h 94"/>
                  <a:gd name="T10" fmla="*/ 40 w 82"/>
                  <a:gd name="T11" fmla="*/ 0 h 94"/>
                  <a:gd name="T12" fmla="*/ 58 w 82"/>
                  <a:gd name="T13" fmla="*/ 4 h 94"/>
                  <a:gd name="T14" fmla="*/ 70 w 82"/>
                  <a:gd name="T15" fmla="*/ 13 h 94"/>
                  <a:gd name="T16" fmla="*/ 75 w 82"/>
                  <a:gd name="T17" fmla="*/ 20 h 94"/>
                  <a:gd name="T18" fmla="*/ 81 w 82"/>
                  <a:gd name="T19" fmla="*/ 36 h 94"/>
                  <a:gd name="T20" fmla="*/ 82 w 82"/>
                  <a:gd name="T21" fmla="*/ 47 h 94"/>
                  <a:gd name="T22" fmla="*/ 77 w 82"/>
                  <a:gd name="T23" fmla="*/ 74 h 94"/>
                  <a:gd name="T24" fmla="*/ 70 w 82"/>
                  <a:gd name="T25" fmla="*/ 83 h 94"/>
                  <a:gd name="T26" fmla="*/ 61 w 82"/>
                  <a:gd name="T27" fmla="*/ 89 h 94"/>
                  <a:gd name="T28" fmla="*/ 40 w 82"/>
                  <a:gd name="T29" fmla="*/ 94 h 94"/>
                  <a:gd name="T30" fmla="*/ 31 w 82"/>
                  <a:gd name="T31" fmla="*/ 94 h 94"/>
                  <a:gd name="T32" fmla="*/ 17 w 82"/>
                  <a:gd name="T33" fmla="*/ 89 h 94"/>
                  <a:gd name="T34" fmla="*/ 12 w 82"/>
                  <a:gd name="T35" fmla="*/ 83 h 94"/>
                  <a:gd name="T36" fmla="*/ 3 w 82"/>
                  <a:gd name="T37" fmla="*/ 69 h 94"/>
                  <a:gd name="T38" fmla="*/ 0 w 82"/>
                  <a:gd name="T39" fmla="*/ 47 h 94"/>
                  <a:gd name="T40" fmla="*/ 15 w 82"/>
                  <a:gd name="T41" fmla="*/ 47 h 94"/>
                  <a:gd name="T42" fmla="*/ 17 w 82"/>
                  <a:gd name="T43" fmla="*/ 63 h 94"/>
                  <a:gd name="T44" fmla="*/ 22 w 82"/>
                  <a:gd name="T45" fmla="*/ 74 h 94"/>
                  <a:gd name="T46" fmla="*/ 26 w 82"/>
                  <a:gd name="T47" fmla="*/ 78 h 94"/>
                  <a:gd name="T48" fmla="*/ 35 w 82"/>
                  <a:gd name="T49" fmla="*/ 81 h 94"/>
                  <a:gd name="T50" fmla="*/ 40 w 82"/>
                  <a:gd name="T51" fmla="*/ 83 h 94"/>
                  <a:gd name="T52" fmla="*/ 51 w 82"/>
                  <a:gd name="T53" fmla="*/ 80 h 94"/>
                  <a:gd name="T54" fmla="*/ 59 w 82"/>
                  <a:gd name="T55" fmla="*/ 74 h 94"/>
                  <a:gd name="T56" fmla="*/ 63 w 82"/>
                  <a:gd name="T57" fmla="*/ 69 h 94"/>
                  <a:gd name="T58" fmla="*/ 66 w 82"/>
                  <a:gd name="T59" fmla="*/ 47 h 94"/>
                  <a:gd name="T60" fmla="*/ 65 w 82"/>
                  <a:gd name="T61" fmla="*/ 33 h 94"/>
                  <a:gd name="T62" fmla="*/ 59 w 82"/>
                  <a:gd name="T63" fmla="*/ 22 h 94"/>
                  <a:gd name="T64" fmla="*/ 56 w 82"/>
                  <a:gd name="T65" fmla="*/ 18 h 94"/>
                  <a:gd name="T66" fmla="*/ 45 w 82"/>
                  <a:gd name="T67" fmla="*/ 15 h 94"/>
                  <a:gd name="T68" fmla="*/ 40 w 82"/>
                  <a:gd name="T69" fmla="*/ 13 h 94"/>
                  <a:gd name="T70" fmla="*/ 31 w 82"/>
                  <a:gd name="T71" fmla="*/ 17 h 94"/>
                  <a:gd name="T72" fmla="*/ 22 w 82"/>
                  <a:gd name="T73" fmla="*/ 22 h 94"/>
                  <a:gd name="T74" fmla="*/ 19 w 82"/>
                  <a:gd name="T75" fmla="*/ 27 h 94"/>
                  <a:gd name="T76" fmla="*/ 15 w 82"/>
                  <a:gd name="T77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" h="94">
                    <a:moveTo>
                      <a:pt x="0" y="47"/>
                    </a:moveTo>
                    <a:lnTo>
                      <a:pt x="0" y="47"/>
                    </a:lnTo>
                    <a:lnTo>
                      <a:pt x="1" y="36"/>
                    </a:lnTo>
                    <a:lnTo>
                      <a:pt x="3" y="26"/>
                    </a:lnTo>
                    <a:lnTo>
                      <a:pt x="7" y="18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8" y="4"/>
                    </a:lnTo>
                    <a:lnTo>
                      <a:pt x="65" y="8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5" y="20"/>
                    </a:lnTo>
                    <a:lnTo>
                      <a:pt x="79" y="27"/>
                    </a:lnTo>
                    <a:lnTo>
                      <a:pt x="81" y="36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1" y="6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0" y="83"/>
                    </a:lnTo>
                    <a:lnTo>
                      <a:pt x="61" y="89"/>
                    </a:lnTo>
                    <a:lnTo>
                      <a:pt x="61" y="89"/>
                    </a:lnTo>
                    <a:lnTo>
                      <a:pt x="52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31" y="94"/>
                    </a:lnTo>
                    <a:lnTo>
                      <a:pt x="24" y="92"/>
                    </a:lnTo>
                    <a:lnTo>
                      <a:pt x="17" y="89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7" y="76"/>
                    </a:lnTo>
                    <a:lnTo>
                      <a:pt x="3" y="69"/>
                    </a:lnTo>
                    <a:lnTo>
                      <a:pt x="1" y="58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  <a:moveTo>
                      <a:pt x="15" y="47"/>
                    </a:moveTo>
                    <a:lnTo>
                      <a:pt x="15" y="47"/>
                    </a:lnTo>
                    <a:lnTo>
                      <a:pt x="17" y="63"/>
                    </a:lnTo>
                    <a:lnTo>
                      <a:pt x="19" y="69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6" y="78"/>
                    </a:lnTo>
                    <a:lnTo>
                      <a:pt x="31" y="80"/>
                    </a:lnTo>
                    <a:lnTo>
                      <a:pt x="35" y="81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5" y="81"/>
                    </a:lnTo>
                    <a:lnTo>
                      <a:pt x="51" y="80"/>
                    </a:lnTo>
                    <a:lnTo>
                      <a:pt x="56" y="78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63" y="69"/>
                    </a:lnTo>
                    <a:lnTo>
                      <a:pt x="65" y="63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5" y="33"/>
                    </a:lnTo>
                    <a:lnTo>
                      <a:pt x="63" y="27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6" y="18"/>
                    </a:lnTo>
                    <a:lnTo>
                      <a:pt x="51" y="17"/>
                    </a:lnTo>
                    <a:lnTo>
                      <a:pt x="45" y="15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5" y="15"/>
                    </a:lnTo>
                    <a:lnTo>
                      <a:pt x="31" y="17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19" y="27"/>
                    </a:lnTo>
                    <a:lnTo>
                      <a:pt x="17" y="33"/>
                    </a:lnTo>
                    <a:lnTo>
                      <a:pt x="15" y="47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5071" y="1494"/>
                <a:ext cx="71" cy="92"/>
              </a:xfrm>
              <a:custGeom>
                <a:avLst/>
                <a:gdLst>
                  <a:gd name="T0" fmla="*/ 0 w 71"/>
                  <a:gd name="T1" fmla="*/ 92 h 92"/>
                  <a:gd name="T2" fmla="*/ 0 w 71"/>
                  <a:gd name="T3" fmla="*/ 4 h 92"/>
                  <a:gd name="T4" fmla="*/ 12 w 71"/>
                  <a:gd name="T5" fmla="*/ 4 h 92"/>
                  <a:gd name="T6" fmla="*/ 12 w 71"/>
                  <a:gd name="T7" fmla="*/ 17 h 92"/>
                  <a:gd name="T8" fmla="*/ 12 w 71"/>
                  <a:gd name="T9" fmla="*/ 17 h 92"/>
                  <a:gd name="T10" fmla="*/ 18 w 71"/>
                  <a:gd name="T11" fmla="*/ 9 h 92"/>
                  <a:gd name="T12" fmla="*/ 25 w 71"/>
                  <a:gd name="T13" fmla="*/ 4 h 92"/>
                  <a:gd name="T14" fmla="*/ 32 w 71"/>
                  <a:gd name="T15" fmla="*/ 2 h 92"/>
                  <a:gd name="T16" fmla="*/ 41 w 71"/>
                  <a:gd name="T17" fmla="*/ 0 h 92"/>
                  <a:gd name="T18" fmla="*/ 41 w 71"/>
                  <a:gd name="T19" fmla="*/ 0 h 92"/>
                  <a:gd name="T20" fmla="*/ 49 w 71"/>
                  <a:gd name="T21" fmla="*/ 2 h 92"/>
                  <a:gd name="T22" fmla="*/ 56 w 71"/>
                  <a:gd name="T23" fmla="*/ 4 h 92"/>
                  <a:gd name="T24" fmla="*/ 56 w 71"/>
                  <a:gd name="T25" fmla="*/ 4 h 92"/>
                  <a:gd name="T26" fmla="*/ 62 w 71"/>
                  <a:gd name="T27" fmla="*/ 8 h 92"/>
                  <a:gd name="T28" fmla="*/ 65 w 71"/>
                  <a:gd name="T29" fmla="*/ 11 h 92"/>
                  <a:gd name="T30" fmla="*/ 65 w 71"/>
                  <a:gd name="T31" fmla="*/ 11 h 92"/>
                  <a:gd name="T32" fmla="*/ 69 w 71"/>
                  <a:gd name="T33" fmla="*/ 17 h 92"/>
                  <a:gd name="T34" fmla="*/ 71 w 71"/>
                  <a:gd name="T35" fmla="*/ 24 h 92"/>
                  <a:gd name="T36" fmla="*/ 71 w 71"/>
                  <a:gd name="T37" fmla="*/ 24 h 92"/>
                  <a:gd name="T38" fmla="*/ 71 w 71"/>
                  <a:gd name="T39" fmla="*/ 38 h 92"/>
                  <a:gd name="T40" fmla="*/ 71 w 71"/>
                  <a:gd name="T41" fmla="*/ 92 h 92"/>
                  <a:gd name="T42" fmla="*/ 56 w 71"/>
                  <a:gd name="T43" fmla="*/ 92 h 92"/>
                  <a:gd name="T44" fmla="*/ 56 w 71"/>
                  <a:gd name="T45" fmla="*/ 38 h 92"/>
                  <a:gd name="T46" fmla="*/ 56 w 71"/>
                  <a:gd name="T47" fmla="*/ 38 h 92"/>
                  <a:gd name="T48" fmla="*/ 56 w 71"/>
                  <a:gd name="T49" fmla="*/ 31 h 92"/>
                  <a:gd name="T50" fmla="*/ 55 w 71"/>
                  <a:gd name="T51" fmla="*/ 24 h 92"/>
                  <a:gd name="T52" fmla="*/ 55 w 71"/>
                  <a:gd name="T53" fmla="*/ 24 h 92"/>
                  <a:gd name="T54" fmla="*/ 53 w 71"/>
                  <a:gd name="T55" fmla="*/ 20 h 92"/>
                  <a:gd name="T56" fmla="*/ 48 w 71"/>
                  <a:gd name="T57" fmla="*/ 17 h 92"/>
                  <a:gd name="T58" fmla="*/ 48 w 71"/>
                  <a:gd name="T59" fmla="*/ 17 h 92"/>
                  <a:gd name="T60" fmla="*/ 44 w 71"/>
                  <a:gd name="T61" fmla="*/ 15 h 92"/>
                  <a:gd name="T62" fmla="*/ 39 w 71"/>
                  <a:gd name="T63" fmla="*/ 15 h 92"/>
                  <a:gd name="T64" fmla="*/ 39 w 71"/>
                  <a:gd name="T65" fmla="*/ 15 h 92"/>
                  <a:gd name="T66" fmla="*/ 28 w 71"/>
                  <a:gd name="T67" fmla="*/ 17 h 92"/>
                  <a:gd name="T68" fmla="*/ 21 w 71"/>
                  <a:gd name="T69" fmla="*/ 20 h 92"/>
                  <a:gd name="T70" fmla="*/ 21 w 71"/>
                  <a:gd name="T71" fmla="*/ 20 h 92"/>
                  <a:gd name="T72" fmla="*/ 18 w 71"/>
                  <a:gd name="T73" fmla="*/ 24 h 92"/>
                  <a:gd name="T74" fmla="*/ 16 w 71"/>
                  <a:gd name="T75" fmla="*/ 29 h 92"/>
                  <a:gd name="T76" fmla="*/ 14 w 71"/>
                  <a:gd name="T77" fmla="*/ 44 h 92"/>
                  <a:gd name="T78" fmla="*/ 14 w 71"/>
                  <a:gd name="T79" fmla="*/ 92 h 92"/>
                  <a:gd name="T80" fmla="*/ 0 w 71"/>
                  <a:gd name="T8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" h="92">
                    <a:moveTo>
                      <a:pt x="0" y="92"/>
                    </a:moveTo>
                    <a:lnTo>
                      <a:pt x="0" y="4"/>
                    </a:lnTo>
                    <a:lnTo>
                      <a:pt x="12" y="4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8" y="9"/>
                    </a:lnTo>
                    <a:lnTo>
                      <a:pt x="25" y="4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62" y="8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9" y="17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38"/>
                    </a:lnTo>
                    <a:lnTo>
                      <a:pt x="71" y="92"/>
                    </a:lnTo>
                    <a:lnTo>
                      <a:pt x="56" y="92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1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3" y="20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4" y="15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28" y="17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24"/>
                    </a:lnTo>
                    <a:lnTo>
                      <a:pt x="16" y="29"/>
                    </a:lnTo>
                    <a:lnTo>
                      <a:pt x="14" y="44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9"/>
              <p:cNvSpPr>
                <a:spLocks/>
              </p:cNvSpPr>
              <p:nvPr/>
            </p:nvSpPr>
            <p:spPr bwMode="auto">
              <a:xfrm>
                <a:off x="5156" y="1494"/>
                <a:ext cx="119" cy="92"/>
              </a:xfrm>
              <a:custGeom>
                <a:avLst/>
                <a:gdLst>
                  <a:gd name="T0" fmla="*/ 0 w 119"/>
                  <a:gd name="T1" fmla="*/ 4 h 92"/>
                  <a:gd name="T2" fmla="*/ 14 w 119"/>
                  <a:gd name="T3" fmla="*/ 17 h 92"/>
                  <a:gd name="T4" fmla="*/ 19 w 119"/>
                  <a:gd name="T5" fmla="*/ 9 h 92"/>
                  <a:gd name="T6" fmla="*/ 24 w 119"/>
                  <a:gd name="T7" fmla="*/ 6 h 92"/>
                  <a:gd name="T8" fmla="*/ 40 w 119"/>
                  <a:gd name="T9" fmla="*/ 0 h 92"/>
                  <a:gd name="T10" fmla="*/ 49 w 119"/>
                  <a:gd name="T11" fmla="*/ 2 h 92"/>
                  <a:gd name="T12" fmla="*/ 56 w 119"/>
                  <a:gd name="T13" fmla="*/ 6 h 92"/>
                  <a:gd name="T14" fmla="*/ 65 w 119"/>
                  <a:gd name="T15" fmla="*/ 17 h 92"/>
                  <a:gd name="T16" fmla="*/ 70 w 119"/>
                  <a:gd name="T17" fmla="*/ 9 h 92"/>
                  <a:gd name="T18" fmla="*/ 84 w 119"/>
                  <a:gd name="T19" fmla="*/ 2 h 92"/>
                  <a:gd name="T20" fmla="*/ 93 w 119"/>
                  <a:gd name="T21" fmla="*/ 0 h 92"/>
                  <a:gd name="T22" fmla="*/ 109 w 119"/>
                  <a:gd name="T23" fmla="*/ 6 h 92"/>
                  <a:gd name="T24" fmla="*/ 112 w 119"/>
                  <a:gd name="T25" fmla="*/ 9 h 92"/>
                  <a:gd name="T26" fmla="*/ 117 w 119"/>
                  <a:gd name="T27" fmla="*/ 18 h 92"/>
                  <a:gd name="T28" fmla="*/ 119 w 119"/>
                  <a:gd name="T29" fmla="*/ 92 h 92"/>
                  <a:gd name="T30" fmla="*/ 105 w 119"/>
                  <a:gd name="T31" fmla="*/ 36 h 92"/>
                  <a:gd name="T32" fmla="*/ 103 w 119"/>
                  <a:gd name="T33" fmla="*/ 24 h 92"/>
                  <a:gd name="T34" fmla="*/ 102 w 119"/>
                  <a:gd name="T35" fmla="*/ 20 h 92"/>
                  <a:gd name="T36" fmla="*/ 98 w 119"/>
                  <a:gd name="T37" fmla="*/ 17 h 92"/>
                  <a:gd name="T38" fmla="*/ 89 w 119"/>
                  <a:gd name="T39" fmla="*/ 15 h 92"/>
                  <a:gd name="T40" fmla="*/ 81 w 119"/>
                  <a:gd name="T41" fmla="*/ 17 h 92"/>
                  <a:gd name="T42" fmla="*/ 73 w 119"/>
                  <a:gd name="T43" fmla="*/ 20 h 92"/>
                  <a:gd name="T44" fmla="*/ 68 w 119"/>
                  <a:gd name="T45" fmla="*/ 29 h 92"/>
                  <a:gd name="T46" fmla="*/ 66 w 119"/>
                  <a:gd name="T47" fmla="*/ 92 h 92"/>
                  <a:gd name="T48" fmla="*/ 52 w 119"/>
                  <a:gd name="T49" fmla="*/ 35 h 92"/>
                  <a:gd name="T50" fmla="*/ 52 w 119"/>
                  <a:gd name="T51" fmla="*/ 26 h 92"/>
                  <a:gd name="T52" fmla="*/ 49 w 119"/>
                  <a:gd name="T53" fmla="*/ 20 h 92"/>
                  <a:gd name="T54" fmla="*/ 37 w 119"/>
                  <a:gd name="T55" fmla="*/ 15 h 92"/>
                  <a:gd name="T56" fmla="*/ 31 w 119"/>
                  <a:gd name="T57" fmla="*/ 15 h 92"/>
                  <a:gd name="T58" fmla="*/ 26 w 119"/>
                  <a:gd name="T59" fmla="*/ 18 h 92"/>
                  <a:gd name="T60" fmla="*/ 17 w 119"/>
                  <a:gd name="T61" fmla="*/ 27 h 92"/>
                  <a:gd name="T62" fmla="*/ 15 w 119"/>
                  <a:gd name="T63" fmla="*/ 36 h 92"/>
                  <a:gd name="T64" fmla="*/ 15 w 119"/>
                  <a:gd name="T6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9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31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61" y="9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70" y="9"/>
                    </a:lnTo>
                    <a:lnTo>
                      <a:pt x="77" y="6"/>
                    </a:lnTo>
                    <a:lnTo>
                      <a:pt x="84" y="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3" y="2"/>
                    </a:lnTo>
                    <a:lnTo>
                      <a:pt x="109" y="6"/>
                    </a:lnTo>
                    <a:lnTo>
                      <a:pt x="112" y="9"/>
                    </a:lnTo>
                    <a:lnTo>
                      <a:pt x="112" y="9"/>
                    </a:lnTo>
                    <a:lnTo>
                      <a:pt x="116" y="13"/>
                    </a:lnTo>
                    <a:lnTo>
                      <a:pt x="117" y="18"/>
                    </a:lnTo>
                    <a:lnTo>
                      <a:pt x="119" y="31"/>
                    </a:lnTo>
                    <a:lnTo>
                      <a:pt x="119" y="92"/>
                    </a:lnTo>
                    <a:lnTo>
                      <a:pt x="105" y="92"/>
                    </a:lnTo>
                    <a:lnTo>
                      <a:pt x="105" y="36"/>
                    </a:lnTo>
                    <a:lnTo>
                      <a:pt x="105" y="36"/>
                    </a:lnTo>
                    <a:lnTo>
                      <a:pt x="103" y="24"/>
                    </a:lnTo>
                    <a:lnTo>
                      <a:pt x="103" y="24"/>
                    </a:lnTo>
                    <a:lnTo>
                      <a:pt x="102" y="20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93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1" y="17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0" y="24"/>
                    </a:lnTo>
                    <a:lnTo>
                      <a:pt x="68" y="29"/>
                    </a:lnTo>
                    <a:lnTo>
                      <a:pt x="66" y="40"/>
                    </a:lnTo>
                    <a:lnTo>
                      <a:pt x="66" y="92"/>
                    </a:lnTo>
                    <a:lnTo>
                      <a:pt x="52" y="92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26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4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1" y="22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36"/>
                    </a:lnTo>
                    <a:lnTo>
                      <a:pt x="15" y="47"/>
                    </a:lnTo>
                    <a:lnTo>
                      <a:pt x="15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0"/>
              <p:cNvSpPr>
                <a:spLocks noEditPoints="1"/>
              </p:cNvSpPr>
              <p:nvPr/>
            </p:nvSpPr>
            <p:spPr bwMode="auto">
              <a:xfrm>
                <a:off x="5284" y="1494"/>
                <a:ext cx="81" cy="94"/>
              </a:xfrm>
              <a:custGeom>
                <a:avLst/>
                <a:gdLst>
                  <a:gd name="T0" fmla="*/ 79 w 81"/>
                  <a:gd name="T1" fmla="*/ 65 h 94"/>
                  <a:gd name="T2" fmla="*/ 74 w 81"/>
                  <a:gd name="T3" fmla="*/ 78 h 94"/>
                  <a:gd name="T4" fmla="*/ 67 w 81"/>
                  <a:gd name="T5" fmla="*/ 87 h 94"/>
                  <a:gd name="T6" fmla="*/ 62 w 81"/>
                  <a:gd name="T7" fmla="*/ 90 h 94"/>
                  <a:gd name="T8" fmla="*/ 42 w 81"/>
                  <a:gd name="T9" fmla="*/ 94 h 94"/>
                  <a:gd name="T10" fmla="*/ 32 w 81"/>
                  <a:gd name="T11" fmla="*/ 94 h 94"/>
                  <a:gd name="T12" fmla="*/ 18 w 81"/>
                  <a:gd name="T13" fmla="*/ 89 h 94"/>
                  <a:gd name="T14" fmla="*/ 11 w 81"/>
                  <a:gd name="T15" fmla="*/ 83 h 94"/>
                  <a:gd name="T16" fmla="*/ 2 w 81"/>
                  <a:gd name="T17" fmla="*/ 69 h 94"/>
                  <a:gd name="T18" fmla="*/ 0 w 81"/>
                  <a:gd name="T19" fmla="*/ 49 h 94"/>
                  <a:gd name="T20" fmla="*/ 0 w 81"/>
                  <a:gd name="T21" fmla="*/ 38 h 94"/>
                  <a:gd name="T22" fmla="*/ 5 w 81"/>
                  <a:gd name="T23" fmla="*/ 20 h 94"/>
                  <a:gd name="T24" fmla="*/ 11 w 81"/>
                  <a:gd name="T25" fmla="*/ 13 h 94"/>
                  <a:gd name="T26" fmla="*/ 25 w 81"/>
                  <a:gd name="T27" fmla="*/ 4 h 94"/>
                  <a:gd name="T28" fmla="*/ 40 w 81"/>
                  <a:gd name="T29" fmla="*/ 0 h 94"/>
                  <a:gd name="T30" fmla="*/ 49 w 81"/>
                  <a:gd name="T31" fmla="*/ 2 h 94"/>
                  <a:gd name="T32" fmla="*/ 63 w 81"/>
                  <a:gd name="T33" fmla="*/ 8 h 94"/>
                  <a:gd name="T34" fmla="*/ 69 w 81"/>
                  <a:gd name="T35" fmla="*/ 13 h 94"/>
                  <a:gd name="T36" fmla="*/ 77 w 81"/>
                  <a:gd name="T37" fmla="*/ 27 h 94"/>
                  <a:gd name="T38" fmla="*/ 81 w 81"/>
                  <a:gd name="T39" fmla="*/ 47 h 94"/>
                  <a:gd name="T40" fmla="*/ 81 w 81"/>
                  <a:gd name="T41" fmla="*/ 53 h 94"/>
                  <a:gd name="T42" fmla="*/ 16 w 81"/>
                  <a:gd name="T43" fmla="*/ 53 h 94"/>
                  <a:gd name="T44" fmla="*/ 19 w 81"/>
                  <a:gd name="T45" fmla="*/ 71 h 94"/>
                  <a:gd name="T46" fmla="*/ 23 w 81"/>
                  <a:gd name="T47" fmla="*/ 74 h 94"/>
                  <a:gd name="T48" fmla="*/ 42 w 81"/>
                  <a:gd name="T49" fmla="*/ 83 h 94"/>
                  <a:gd name="T50" fmla="*/ 49 w 81"/>
                  <a:gd name="T51" fmla="*/ 81 h 94"/>
                  <a:gd name="T52" fmla="*/ 55 w 81"/>
                  <a:gd name="T53" fmla="*/ 78 h 94"/>
                  <a:gd name="T54" fmla="*/ 65 w 81"/>
                  <a:gd name="T55" fmla="*/ 63 h 94"/>
                  <a:gd name="T56" fmla="*/ 16 w 81"/>
                  <a:gd name="T57" fmla="*/ 40 h 94"/>
                  <a:gd name="T58" fmla="*/ 65 w 81"/>
                  <a:gd name="T59" fmla="*/ 40 h 94"/>
                  <a:gd name="T60" fmla="*/ 60 w 81"/>
                  <a:gd name="T61" fmla="*/ 22 h 94"/>
                  <a:gd name="T62" fmla="*/ 55 w 81"/>
                  <a:gd name="T63" fmla="*/ 18 h 94"/>
                  <a:gd name="T64" fmla="*/ 46 w 81"/>
                  <a:gd name="T65" fmla="*/ 15 h 94"/>
                  <a:gd name="T66" fmla="*/ 40 w 81"/>
                  <a:gd name="T67" fmla="*/ 13 h 94"/>
                  <a:gd name="T68" fmla="*/ 23 w 81"/>
                  <a:gd name="T69" fmla="*/ 20 h 94"/>
                  <a:gd name="T70" fmla="*/ 18 w 81"/>
                  <a:gd name="T71" fmla="*/ 29 h 94"/>
                  <a:gd name="T72" fmla="*/ 16 w 81"/>
                  <a:gd name="T73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" h="94">
                    <a:moveTo>
                      <a:pt x="65" y="63"/>
                    </a:moveTo>
                    <a:lnTo>
                      <a:pt x="79" y="65"/>
                    </a:lnTo>
                    <a:lnTo>
                      <a:pt x="79" y="65"/>
                    </a:lnTo>
                    <a:lnTo>
                      <a:pt x="74" y="78"/>
                    </a:lnTo>
                    <a:lnTo>
                      <a:pt x="70" y="83"/>
                    </a:lnTo>
                    <a:lnTo>
                      <a:pt x="67" y="87"/>
                    </a:lnTo>
                    <a:lnTo>
                      <a:pt x="67" y="87"/>
                    </a:lnTo>
                    <a:lnTo>
                      <a:pt x="62" y="90"/>
                    </a:lnTo>
                    <a:lnTo>
                      <a:pt x="55" y="92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32" y="94"/>
                    </a:lnTo>
                    <a:lnTo>
                      <a:pt x="25" y="92"/>
                    </a:lnTo>
                    <a:lnTo>
                      <a:pt x="18" y="89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5" y="76"/>
                    </a:lnTo>
                    <a:lnTo>
                      <a:pt x="2" y="69"/>
                    </a:lnTo>
                    <a:lnTo>
                      <a:pt x="0" y="6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5" y="20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8" y="8"/>
                    </a:lnTo>
                    <a:lnTo>
                      <a:pt x="25" y="4"/>
                    </a:lnTo>
                    <a:lnTo>
                      <a:pt x="32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63" y="8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4" y="20"/>
                    </a:lnTo>
                    <a:lnTo>
                      <a:pt x="77" y="27"/>
                    </a:lnTo>
                    <a:lnTo>
                      <a:pt x="79" y="38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53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8" y="65"/>
                    </a:lnTo>
                    <a:lnTo>
                      <a:pt x="19" y="71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32" y="80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9" y="81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60" y="72"/>
                    </a:lnTo>
                    <a:lnTo>
                      <a:pt x="65" y="63"/>
                    </a:lnTo>
                    <a:lnTo>
                      <a:pt x="65" y="63"/>
                    </a:lnTo>
                    <a:close/>
                    <a:moveTo>
                      <a:pt x="16" y="40"/>
                    </a:moveTo>
                    <a:lnTo>
                      <a:pt x="65" y="40"/>
                    </a:lnTo>
                    <a:lnTo>
                      <a:pt x="65" y="40"/>
                    </a:lnTo>
                    <a:lnTo>
                      <a:pt x="63" y="29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5" y="18"/>
                    </a:lnTo>
                    <a:lnTo>
                      <a:pt x="51" y="17"/>
                    </a:lnTo>
                    <a:lnTo>
                      <a:pt x="46" y="15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2" y="15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18" y="29"/>
                    </a:lnTo>
                    <a:lnTo>
                      <a:pt x="16" y="40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1"/>
              <p:cNvSpPr>
                <a:spLocks/>
              </p:cNvSpPr>
              <p:nvPr/>
            </p:nvSpPr>
            <p:spPr bwMode="auto">
              <a:xfrm>
                <a:off x="5374" y="1494"/>
                <a:ext cx="72" cy="92"/>
              </a:xfrm>
              <a:custGeom>
                <a:avLst/>
                <a:gdLst>
                  <a:gd name="T0" fmla="*/ 0 w 72"/>
                  <a:gd name="T1" fmla="*/ 92 h 92"/>
                  <a:gd name="T2" fmla="*/ 0 w 72"/>
                  <a:gd name="T3" fmla="*/ 4 h 92"/>
                  <a:gd name="T4" fmla="*/ 14 w 72"/>
                  <a:gd name="T5" fmla="*/ 4 h 92"/>
                  <a:gd name="T6" fmla="*/ 14 w 72"/>
                  <a:gd name="T7" fmla="*/ 17 h 92"/>
                  <a:gd name="T8" fmla="*/ 14 w 72"/>
                  <a:gd name="T9" fmla="*/ 17 h 92"/>
                  <a:gd name="T10" fmla="*/ 19 w 72"/>
                  <a:gd name="T11" fmla="*/ 9 h 92"/>
                  <a:gd name="T12" fmla="*/ 26 w 72"/>
                  <a:gd name="T13" fmla="*/ 4 h 92"/>
                  <a:gd name="T14" fmla="*/ 33 w 72"/>
                  <a:gd name="T15" fmla="*/ 2 h 92"/>
                  <a:gd name="T16" fmla="*/ 42 w 72"/>
                  <a:gd name="T17" fmla="*/ 0 h 92"/>
                  <a:gd name="T18" fmla="*/ 42 w 72"/>
                  <a:gd name="T19" fmla="*/ 0 h 92"/>
                  <a:gd name="T20" fmla="*/ 49 w 72"/>
                  <a:gd name="T21" fmla="*/ 2 h 92"/>
                  <a:gd name="T22" fmla="*/ 56 w 72"/>
                  <a:gd name="T23" fmla="*/ 4 h 92"/>
                  <a:gd name="T24" fmla="*/ 56 w 72"/>
                  <a:gd name="T25" fmla="*/ 4 h 92"/>
                  <a:gd name="T26" fmla="*/ 61 w 72"/>
                  <a:gd name="T27" fmla="*/ 8 h 92"/>
                  <a:gd name="T28" fmla="*/ 67 w 72"/>
                  <a:gd name="T29" fmla="*/ 11 h 92"/>
                  <a:gd name="T30" fmla="*/ 67 w 72"/>
                  <a:gd name="T31" fmla="*/ 11 h 92"/>
                  <a:gd name="T32" fmla="*/ 68 w 72"/>
                  <a:gd name="T33" fmla="*/ 17 h 92"/>
                  <a:gd name="T34" fmla="*/ 70 w 72"/>
                  <a:gd name="T35" fmla="*/ 24 h 92"/>
                  <a:gd name="T36" fmla="*/ 70 w 72"/>
                  <a:gd name="T37" fmla="*/ 24 h 92"/>
                  <a:gd name="T38" fmla="*/ 72 w 72"/>
                  <a:gd name="T39" fmla="*/ 38 h 92"/>
                  <a:gd name="T40" fmla="*/ 72 w 72"/>
                  <a:gd name="T41" fmla="*/ 92 h 92"/>
                  <a:gd name="T42" fmla="*/ 56 w 72"/>
                  <a:gd name="T43" fmla="*/ 92 h 92"/>
                  <a:gd name="T44" fmla="*/ 56 w 72"/>
                  <a:gd name="T45" fmla="*/ 38 h 92"/>
                  <a:gd name="T46" fmla="*/ 56 w 72"/>
                  <a:gd name="T47" fmla="*/ 38 h 92"/>
                  <a:gd name="T48" fmla="*/ 56 w 72"/>
                  <a:gd name="T49" fmla="*/ 31 h 92"/>
                  <a:gd name="T50" fmla="*/ 54 w 72"/>
                  <a:gd name="T51" fmla="*/ 24 h 92"/>
                  <a:gd name="T52" fmla="*/ 54 w 72"/>
                  <a:gd name="T53" fmla="*/ 24 h 92"/>
                  <a:gd name="T54" fmla="*/ 53 w 72"/>
                  <a:gd name="T55" fmla="*/ 20 h 92"/>
                  <a:gd name="T56" fmla="*/ 49 w 72"/>
                  <a:gd name="T57" fmla="*/ 17 h 92"/>
                  <a:gd name="T58" fmla="*/ 49 w 72"/>
                  <a:gd name="T59" fmla="*/ 17 h 92"/>
                  <a:gd name="T60" fmla="*/ 44 w 72"/>
                  <a:gd name="T61" fmla="*/ 15 h 92"/>
                  <a:gd name="T62" fmla="*/ 38 w 72"/>
                  <a:gd name="T63" fmla="*/ 15 h 92"/>
                  <a:gd name="T64" fmla="*/ 38 w 72"/>
                  <a:gd name="T65" fmla="*/ 15 h 92"/>
                  <a:gd name="T66" fmla="*/ 30 w 72"/>
                  <a:gd name="T67" fmla="*/ 17 h 92"/>
                  <a:gd name="T68" fmla="*/ 23 w 72"/>
                  <a:gd name="T69" fmla="*/ 20 h 92"/>
                  <a:gd name="T70" fmla="*/ 23 w 72"/>
                  <a:gd name="T71" fmla="*/ 20 h 92"/>
                  <a:gd name="T72" fmla="*/ 19 w 72"/>
                  <a:gd name="T73" fmla="*/ 24 h 92"/>
                  <a:gd name="T74" fmla="*/ 17 w 72"/>
                  <a:gd name="T75" fmla="*/ 29 h 92"/>
                  <a:gd name="T76" fmla="*/ 16 w 72"/>
                  <a:gd name="T77" fmla="*/ 44 h 92"/>
                  <a:gd name="T78" fmla="*/ 16 w 72"/>
                  <a:gd name="T79" fmla="*/ 92 h 92"/>
                  <a:gd name="T80" fmla="*/ 0 w 72"/>
                  <a:gd name="T8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9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61" y="8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8" y="17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2" y="38"/>
                    </a:lnTo>
                    <a:lnTo>
                      <a:pt x="72" y="92"/>
                    </a:lnTo>
                    <a:lnTo>
                      <a:pt x="56" y="92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3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4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0" y="17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19" y="24"/>
                    </a:lnTo>
                    <a:lnTo>
                      <a:pt x="17" y="29"/>
                    </a:lnTo>
                    <a:lnTo>
                      <a:pt x="16" y="44"/>
                    </a:lnTo>
                    <a:lnTo>
                      <a:pt x="16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5451" y="1465"/>
                <a:ext cx="42" cy="123"/>
              </a:xfrm>
              <a:custGeom>
                <a:avLst/>
                <a:gdLst>
                  <a:gd name="T0" fmla="*/ 41 w 42"/>
                  <a:gd name="T1" fmla="*/ 109 h 123"/>
                  <a:gd name="T2" fmla="*/ 42 w 42"/>
                  <a:gd name="T3" fmla="*/ 121 h 123"/>
                  <a:gd name="T4" fmla="*/ 42 w 42"/>
                  <a:gd name="T5" fmla="*/ 121 h 123"/>
                  <a:gd name="T6" fmla="*/ 32 w 42"/>
                  <a:gd name="T7" fmla="*/ 123 h 123"/>
                  <a:gd name="T8" fmla="*/ 32 w 42"/>
                  <a:gd name="T9" fmla="*/ 123 h 123"/>
                  <a:gd name="T10" fmla="*/ 25 w 42"/>
                  <a:gd name="T11" fmla="*/ 123 h 123"/>
                  <a:gd name="T12" fmla="*/ 20 w 42"/>
                  <a:gd name="T13" fmla="*/ 121 h 123"/>
                  <a:gd name="T14" fmla="*/ 20 w 42"/>
                  <a:gd name="T15" fmla="*/ 121 h 123"/>
                  <a:gd name="T16" fmla="*/ 16 w 42"/>
                  <a:gd name="T17" fmla="*/ 118 h 123"/>
                  <a:gd name="T18" fmla="*/ 13 w 42"/>
                  <a:gd name="T19" fmla="*/ 114 h 123"/>
                  <a:gd name="T20" fmla="*/ 13 w 42"/>
                  <a:gd name="T21" fmla="*/ 114 h 123"/>
                  <a:gd name="T22" fmla="*/ 13 w 42"/>
                  <a:gd name="T23" fmla="*/ 107 h 123"/>
                  <a:gd name="T24" fmla="*/ 11 w 42"/>
                  <a:gd name="T25" fmla="*/ 96 h 123"/>
                  <a:gd name="T26" fmla="*/ 11 w 42"/>
                  <a:gd name="T27" fmla="*/ 44 h 123"/>
                  <a:gd name="T28" fmla="*/ 0 w 42"/>
                  <a:gd name="T29" fmla="*/ 44 h 123"/>
                  <a:gd name="T30" fmla="*/ 0 w 42"/>
                  <a:gd name="T31" fmla="*/ 33 h 123"/>
                  <a:gd name="T32" fmla="*/ 11 w 42"/>
                  <a:gd name="T33" fmla="*/ 33 h 123"/>
                  <a:gd name="T34" fmla="*/ 11 w 42"/>
                  <a:gd name="T35" fmla="*/ 9 h 123"/>
                  <a:gd name="T36" fmla="*/ 27 w 42"/>
                  <a:gd name="T37" fmla="*/ 0 h 123"/>
                  <a:gd name="T38" fmla="*/ 27 w 42"/>
                  <a:gd name="T39" fmla="*/ 33 h 123"/>
                  <a:gd name="T40" fmla="*/ 41 w 42"/>
                  <a:gd name="T41" fmla="*/ 33 h 123"/>
                  <a:gd name="T42" fmla="*/ 41 w 42"/>
                  <a:gd name="T43" fmla="*/ 44 h 123"/>
                  <a:gd name="T44" fmla="*/ 27 w 42"/>
                  <a:gd name="T45" fmla="*/ 44 h 123"/>
                  <a:gd name="T46" fmla="*/ 27 w 42"/>
                  <a:gd name="T47" fmla="*/ 96 h 123"/>
                  <a:gd name="T48" fmla="*/ 27 w 42"/>
                  <a:gd name="T49" fmla="*/ 96 h 123"/>
                  <a:gd name="T50" fmla="*/ 27 w 42"/>
                  <a:gd name="T51" fmla="*/ 105 h 123"/>
                  <a:gd name="T52" fmla="*/ 27 w 42"/>
                  <a:gd name="T53" fmla="*/ 105 h 123"/>
                  <a:gd name="T54" fmla="*/ 30 w 42"/>
                  <a:gd name="T55" fmla="*/ 109 h 123"/>
                  <a:gd name="T56" fmla="*/ 30 w 42"/>
                  <a:gd name="T57" fmla="*/ 109 h 123"/>
                  <a:gd name="T58" fmla="*/ 35 w 42"/>
                  <a:gd name="T59" fmla="*/ 109 h 123"/>
                  <a:gd name="T60" fmla="*/ 35 w 42"/>
                  <a:gd name="T61" fmla="*/ 109 h 123"/>
                  <a:gd name="T62" fmla="*/ 41 w 42"/>
                  <a:gd name="T63" fmla="*/ 109 h 123"/>
                  <a:gd name="T64" fmla="*/ 41 w 42"/>
                  <a:gd name="T65" fmla="*/ 10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23">
                    <a:moveTo>
                      <a:pt x="41" y="109"/>
                    </a:moveTo>
                    <a:lnTo>
                      <a:pt x="42" y="121"/>
                    </a:lnTo>
                    <a:lnTo>
                      <a:pt x="42" y="121"/>
                    </a:lnTo>
                    <a:lnTo>
                      <a:pt x="32" y="123"/>
                    </a:lnTo>
                    <a:lnTo>
                      <a:pt x="32" y="123"/>
                    </a:lnTo>
                    <a:lnTo>
                      <a:pt x="25" y="123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16" y="118"/>
                    </a:lnTo>
                    <a:lnTo>
                      <a:pt x="13" y="114"/>
                    </a:lnTo>
                    <a:lnTo>
                      <a:pt x="13" y="114"/>
                    </a:lnTo>
                    <a:lnTo>
                      <a:pt x="13" y="107"/>
                    </a:lnTo>
                    <a:lnTo>
                      <a:pt x="11" y="96"/>
                    </a:lnTo>
                    <a:lnTo>
                      <a:pt x="11" y="44"/>
                    </a:lnTo>
                    <a:lnTo>
                      <a:pt x="0" y="44"/>
                    </a:lnTo>
                    <a:lnTo>
                      <a:pt x="0" y="33"/>
                    </a:lnTo>
                    <a:lnTo>
                      <a:pt x="11" y="33"/>
                    </a:lnTo>
                    <a:lnTo>
                      <a:pt x="11" y="9"/>
                    </a:lnTo>
                    <a:lnTo>
                      <a:pt x="27" y="0"/>
                    </a:lnTo>
                    <a:lnTo>
                      <a:pt x="27" y="33"/>
                    </a:lnTo>
                    <a:lnTo>
                      <a:pt x="41" y="33"/>
                    </a:lnTo>
                    <a:lnTo>
                      <a:pt x="41" y="44"/>
                    </a:lnTo>
                    <a:lnTo>
                      <a:pt x="27" y="44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7" y="105"/>
                    </a:lnTo>
                    <a:lnTo>
                      <a:pt x="27" y="105"/>
                    </a:lnTo>
                    <a:lnTo>
                      <a:pt x="30" y="109"/>
                    </a:lnTo>
                    <a:lnTo>
                      <a:pt x="30" y="109"/>
                    </a:lnTo>
                    <a:lnTo>
                      <a:pt x="35" y="109"/>
                    </a:lnTo>
                    <a:lnTo>
                      <a:pt x="35" y="109"/>
                    </a:lnTo>
                    <a:lnTo>
                      <a:pt x="41" y="109"/>
                    </a:lnTo>
                    <a:lnTo>
                      <a:pt x="41" y="109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3"/>
              <p:cNvSpPr>
                <a:spLocks/>
              </p:cNvSpPr>
              <p:nvPr/>
            </p:nvSpPr>
            <p:spPr bwMode="auto">
              <a:xfrm>
                <a:off x="5527" y="912"/>
                <a:ext cx="28" cy="1161"/>
              </a:xfrm>
              <a:custGeom>
                <a:avLst/>
                <a:gdLst>
                  <a:gd name="T0" fmla="*/ 14 w 28"/>
                  <a:gd name="T1" fmla="*/ 1161 h 1161"/>
                  <a:gd name="T2" fmla="*/ 14 w 28"/>
                  <a:gd name="T3" fmla="*/ 1161 h 1161"/>
                  <a:gd name="T4" fmla="*/ 9 w 28"/>
                  <a:gd name="T5" fmla="*/ 1159 h 1161"/>
                  <a:gd name="T6" fmla="*/ 3 w 28"/>
                  <a:gd name="T7" fmla="*/ 1155 h 1161"/>
                  <a:gd name="T8" fmla="*/ 2 w 28"/>
                  <a:gd name="T9" fmla="*/ 1152 h 1161"/>
                  <a:gd name="T10" fmla="*/ 0 w 28"/>
                  <a:gd name="T11" fmla="*/ 1146 h 1161"/>
                  <a:gd name="T12" fmla="*/ 0 w 28"/>
                  <a:gd name="T13" fmla="*/ 15 h 1161"/>
                  <a:gd name="T14" fmla="*/ 0 w 28"/>
                  <a:gd name="T15" fmla="*/ 15 h 1161"/>
                  <a:gd name="T16" fmla="*/ 2 w 28"/>
                  <a:gd name="T17" fmla="*/ 9 h 1161"/>
                  <a:gd name="T18" fmla="*/ 3 w 28"/>
                  <a:gd name="T19" fmla="*/ 4 h 1161"/>
                  <a:gd name="T20" fmla="*/ 9 w 28"/>
                  <a:gd name="T21" fmla="*/ 0 h 1161"/>
                  <a:gd name="T22" fmla="*/ 14 w 28"/>
                  <a:gd name="T23" fmla="*/ 0 h 1161"/>
                  <a:gd name="T24" fmla="*/ 14 w 28"/>
                  <a:gd name="T25" fmla="*/ 0 h 1161"/>
                  <a:gd name="T26" fmla="*/ 19 w 28"/>
                  <a:gd name="T27" fmla="*/ 0 h 1161"/>
                  <a:gd name="T28" fmla="*/ 24 w 28"/>
                  <a:gd name="T29" fmla="*/ 4 h 1161"/>
                  <a:gd name="T30" fmla="*/ 26 w 28"/>
                  <a:gd name="T31" fmla="*/ 9 h 1161"/>
                  <a:gd name="T32" fmla="*/ 28 w 28"/>
                  <a:gd name="T33" fmla="*/ 15 h 1161"/>
                  <a:gd name="T34" fmla="*/ 28 w 28"/>
                  <a:gd name="T35" fmla="*/ 1146 h 1161"/>
                  <a:gd name="T36" fmla="*/ 28 w 28"/>
                  <a:gd name="T37" fmla="*/ 1146 h 1161"/>
                  <a:gd name="T38" fmla="*/ 26 w 28"/>
                  <a:gd name="T39" fmla="*/ 1152 h 1161"/>
                  <a:gd name="T40" fmla="*/ 24 w 28"/>
                  <a:gd name="T41" fmla="*/ 1155 h 1161"/>
                  <a:gd name="T42" fmla="*/ 19 w 28"/>
                  <a:gd name="T43" fmla="*/ 1159 h 1161"/>
                  <a:gd name="T44" fmla="*/ 14 w 28"/>
                  <a:gd name="T45" fmla="*/ 1161 h 1161"/>
                  <a:gd name="T46" fmla="*/ 14 w 28"/>
                  <a:gd name="T47" fmla="*/ 1161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161">
                    <a:moveTo>
                      <a:pt x="14" y="1161"/>
                    </a:moveTo>
                    <a:lnTo>
                      <a:pt x="14" y="1161"/>
                    </a:lnTo>
                    <a:lnTo>
                      <a:pt x="9" y="1159"/>
                    </a:lnTo>
                    <a:lnTo>
                      <a:pt x="3" y="1155"/>
                    </a:lnTo>
                    <a:lnTo>
                      <a:pt x="2" y="1152"/>
                    </a:lnTo>
                    <a:lnTo>
                      <a:pt x="0" y="1146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3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4"/>
                    </a:lnTo>
                    <a:lnTo>
                      <a:pt x="26" y="9"/>
                    </a:lnTo>
                    <a:lnTo>
                      <a:pt x="28" y="15"/>
                    </a:lnTo>
                    <a:lnTo>
                      <a:pt x="28" y="1146"/>
                    </a:lnTo>
                    <a:lnTo>
                      <a:pt x="28" y="1146"/>
                    </a:lnTo>
                    <a:lnTo>
                      <a:pt x="26" y="1152"/>
                    </a:lnTo>
                    <a:lnTo>
                      <a:pt x="24" y="1155"/>
                    </a:lnTo>
                    <a:lnTo>
                      <a:pt x="19" y="1159"/>
                    </a:lnTo>
                    <a:lnTo>
                      <a:pt x="14" y="1161"/>
                    </a:lnTo>
                    <a:lnTo>
                      <a:pt x="14" y="1161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Oval 4"/>
          <p:cNvSpPr/>
          <p:nvPr/>
        </p:nvSpPr>
        <p:spPr>
          <a:xfrm>
            <a:off x="2736215" y="4227481"/>
            <a:ext cx="2096517" cy="427383"/>
          </a:xfrm>
          <a:prstGeom prst="ellipse">
            <a:avLst/>
          </a:prstGeom>
          <a:noFill/>
          <a:ln w="28575">
            <a:solidFill>
              <a:srgbClr val="C50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736215" y="3019479"/>
            <a:ext cx="2096517" cy="427383"/>
          </a:xfrm>
          <a:prstGeom prst="ellipse">
            <a:avLst/>
          </a:prstGeom>
          <a:noFill/>
          <a:ln w="28575">
            <a:solidFill>
              <a:srgbClr val="C50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1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98" y="156059"/>
            <a:ext cx="8502160" cy="819451"/>
          </a:xfrm>
        </p:spPr>
        <p:txBody>
          <a:bodyPr>
            <a:noAutofit/>
          </a:bodyPr>
          <a:lstStyle/>
          <a:p>
            <a:r>
              <a:rPr lang="en-US" sz="2800" dirty="0"/>
              <a:t>Targeting REGNASE-1 programs long-lived effector T cells for cancer therapy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62799" y="1106525"/>
            <a:ext cx="20788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Collaborators:</a:t>
            </a:r>
          </a:p>
          <a:p>
            <a:r>
              <a:rPr lang="en-US" sz="1400" dirty="0">
                <a:latin typeface="+mj-lt"/>
              </a:rPr>
              <a:t>Chi, Geiger, Yu </a:t>
            </a:r>
          </a:p>
          <a:p>
            <a:r>
              <a:rPr lang="en-US" sz="1400" dirty="0">
                <a:latin typeface="+mj-lt"/>
              </a:rPr>
              <a:t>[Cancer Biology]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Funding:</a:t>
            </a:r>
          </a:p>
          <a:p>
            <a:r>
              <a:rPr lang="en-US" sz="1400" dirty="0">
                <a:latin typeface="+mj-lt"/>
              </a:rPr>
              <a:t>AI105887, AI131703, AI140761, AI150241, AI150514, &amp; CA221290</a:t>
            </a:r>
          </a:p>
          <a:p>
            <a:endParaRPr lang="en-US" sz="1400" b="1" dirty="0">
              <a:solidFill>
                <a:schemeClr val="accent1"/>
              </a:solidFill>
              <a:latin typeface="+mj-lt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Shared Resources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:</a:t>
            </a:r>
          </a:p>
          <a:p>
            <a:r>
              <a:rPr lang="en-US" sz="1400" dirty="0" err="1">
                <a:latin typeface="+mj-lt"/>
              </a:rPr>
              <a:t>Bionf</a:t>
            </a:r>
            <a:r>
              <a:rPr lang="en-US" sz="1400" dirty="0">
                <a:latin typeface="+mj-lt"/>
              </a:rPr>
              <a:t>. &amp; Biotech, Center for Proteomics and Metabolomics, </a:t>
            </a:r>
          </a:p>
          <a:p>
            <a:r>
              <a:rPr lang="en-US" sz="1400" dirty="0">
                <a:latin typeface="+mj-lt"/>
              </a:rPr>
              <a:t>Veterinary Pathology Core, Hartwell Center for Biotechnology,</a:t>
            </a:r>
          </a:p>
          <a:p>
            <a:r>
              <a:rPr lang="en-US" sz="1400" dirty="0">
                <a:latin typeface="+mj-lt"/>
              </a:rPr>
              <a:t>Animal Resources Center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Key Publication:</a:t>
            </a:r>
          </a:p>
          <a:p>
            <a:r>
              <a:rPr lang="en-US" altLang="en-US" sz="1400" dirty="0">
                <a:latin typeface="Arial Unicode MS" panose="020B0604020202020204" pitchFamily="34" charset="-128"/>
              </a:rPr>
              <a:t>Wei J, </a:t>
            </a:r>
            <a:r>
              <a:rPr lang="en-US" altLang="en-US" sz="1400" i="1" dirty="0">
                <a:latin typeface="Arial Unicode MS" panose="020B0604020202020204" pitchFamily="34" charset="-128"/>
              </a:rPr>
              <a:t>et al., Nature, </a:t>
            </a:r>
            <a:r>
              <a:rPr lang="en-US" altLang="en-US" sz="1400" dirty="0">
                <a:latin typeface="Arial Unicode MS" panose="020B0604020202020204" pitchFamily="34" charset="-128"/>
              </a:rPr>
              <a:t>2019.</a:t>
            </a:r>
            <a:r>
              <a:rPr lang="en-US" sz="1400" dirty="0">
                <a:latin typeface="+mj-lt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383" y="95679"/>
            <a:ext cx="1349790" cy="1045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3666" y="1054293"/>
            <a:ext cx="51247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Knock-out of REGNASE-1 reprograms CD8</a:t>
            </a:r>
            <a:r>
              <a:rPr lang="en-US" baseline="30000" dirty="0"/>
              <a:t>+</a:t>
            </a:r>
            <a:r>
              <a:rPr lang="en-US" dirty="0"/>
              <a:t> T cells to long-lived effector cells with extensive accumulation, better persistence and robust effector function in tumors.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3666" y="2828835"/>
            <a:ext cx="4872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REGNASE-1</a:t>
            </a:r>
            <a:r>
              <a:rPr lang="en-US" i="1" dirty="0"/>
              <a:t>-</a:t>
            </a:r>
            <a:r>
              <a:rPr lang="en-US" dirty="0"/>
              <a:t>deficient CD8</a:t>
            </a:r>
            <a:r>
              <a:rPr lang="en-US" baseline="30000" dirty="0"/>
              <a:t>+</a:t>
            </a:r>
            <a:r>
              <a:rPr lang="en-US" dirty="0"/>
              <a:t> T cells show markedly improved therapeutic efficacy against mouse models of melanoma and leukemia.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A690E4-B34D-3248-A16E-2006D66B1D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00" y="96135"/>
            <a:ext cx="1371600" cy="1044563"/>
          </a:xfrm>
          <a:prstGeom prst="rect">
            <a:avLst/>
          </a:prstGeom>
        </p:spPr>
      </p:pic>
      <p:pic>
        <p:nvPicPr>
          <p:cNvPr id="11" name="Picture 2" descr="Fig. 2">
            <a:extLst>
              <a:ext uri="{FF2B5EF4-FFF2-40B4-BE49-F238E27FC236}">
                <a16:creationId xmlns:a16="http://schemas.microsoft.com/office/drawing/2014/main" id="{72A6FCBE-C401-DD4F-B7E9-E8ABF3293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26"/>
          <a:stretch/>
        </p:blipFill>
        <p:spPr bwMode="auto">
          <a:xfrm>
            <a:off x="250328" y="1140698"/>
            <a:ext cx="3037510" cy="508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1EACEF-DB1F-4B41-9DB3-640B1A315F13}"/>
              </a:ext>
            </a:extLst>
          </p:cNvPr>
          <p:cNvSpPr txBox="1"/>
          <p:nvPr/>
        </p:nvSpPr>
        <p:spPr>
          <a:xfrm>
            <a:off x="3813666" y="4326378"/>
            <a:ext cx="5057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findings suggest that T cell persistence and effector function can be coordinated in tumor immunity and point to avenues for improving the efficacy of adoptive cell therapy for cancer.</a:t>
            </a:r>
          </a:p>
        </p:txBody>
      </p:sp>
    </p:spTree>
    <p:extLst>
      <p:ext uri="{BB962C8B-B14F-4D97-AF65-F5344CB8AC3E}">
        <p14:creationId xmlns:p14="http://schemas.microsoft.com/office/powerpoint/2010/main" val="128598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ncer12837635163_ec9681903f_b.jpg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8" b="42407"/>
          <a:stretch/>
        </p:blipFill>
        <p:spPr>
          <a:xfrm>
            <a:off x="0" y="1"/>
            <a:ext cx="12192000" cy="1465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Leadership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4840" y="1679575"/>
            <a:ext cx="2540519" cy="4303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1" dirty="0">
                <a:latin typeface="+mj-lt"/>
              </a:rPr>
              <a:t> </a:t>
            </a:r>
            <a:r>
              <a:rPr lang="en-US" sz="1801" b="1" dirty="0">
                <a:latin typeface="+mj-lt"/>
              </a:rPr>
              <a:t>Douglas Green, PhD</a:t>
            </a:r>
          </a:p>
        </p:txBody>
      </p:sp>
      <p:sp>
        <p:nvSpPr>
          <p:cNvPr id="6" name="Oval 5"/>
          <p:cNvSpPr/>
          <p:nvPr/>
        </p:nvSpPr>
        <p:spPr>
          <a:xfrm>
            <a:off x="497719" y="861089"/>
            <a:ext cx="2055281" cy="2089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TextBox 8"/>
          <p:cNvSpPr txBox="1"/>
          <p:nvPr/>
        </p:nvSpPr>
        <p:spPr>
          <a:xfrm>
            <a:off x="350459" y="3240136"/>
            <a:ext cx="5539180" cy="2586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1" dirty="0">
                <a:latin typeface="+mj-lt"/>
              </a:rPr>
              <a:t>Chair, </a:t>
            </a:r>
            <a:r>
              <a:rPr lang="en-US" sz="1801" dirty="0" err="1">
                <a:latin typeface="+mj-lt"/>
              </a:rPr>
              <a:t>Dept</a:t>
            </a:r>
            <a:r>
              <a:rPr lang="en-US" sz="1801" dirty="0">
                <a:latin typeface="+mj-lt"/>
              </a:rPr>
              <a:t> of Immunology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1" dirty="0">
                <a:latin typeface="+mj-lt"/>
              </a:rPr>
              <a:t>Peter C. Doherty Endowed Chair of Immunology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1" dirty="0">
                <a:latin typeface="+mj-lt"/>
              </a:rPr>
              <a:t>Member, 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1" dirty="0">
                <a:latin typeface="+mj-lt"/>
              </a:rPr>
              <a:t>Oncogene EIC 2009-2016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1" dirty="0">
                <a:latin typeface="+mj-lt"/>
              </a:rPr>
              <a:t>NIH merit awards, 2002,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1" dirty="0">
                <a:latin typeface="+mj-lt"/>
              </a:rPr>
              <a:t>NCI funded since 1994</a:t>
            </a:r>
          </a:p>
          <a:p>
            <a:endParaRPr lang="en-US" sz="1801" b="1" dirty="0">
              <a:solidFill>
                <a:schemeClr val="accent1"/>
              </a:solidFill>
              <a:latin typeface="+mj-lt"/>
            </a:endParaRPr>
          </a:p>
          <a:p>
            <a:endParaRPr lang="en-US" sz="1801" dirty="0">
              <a:latin typeface="+mj-lt"/>
            </a:endParaRPr>
          </a:p>
          <a:p>
            <a:endParaRPr lang="en-US" sz="180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9441" y="2096581"/>
            <a:ext cx="246591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>
                <a:latin typeface="+mj-lt"/>
              </a:rPr>
              <a:t>Co-Leader since 2016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74326" y="3240136"/>
            <a:ext cx="6280031" cy="203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1" dirty="0">
                <a:latin typeface="+mj-lt"/>
              </a:rPr>
              <a:t>Member, Dept of Structural Biology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1" dirty="0">
                <a:latin typeface="+mj-lt"/>
              </a:rPr>
              <a:t>Pioneer in studies of disordered proteins since 1996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1" dirty="0">
                <a:latin typeface="+mj-lt"/>
              </a:rPr>
              <a:t>Associate Editor </a:t>
            </a:r>
            <a:r>
              <a:rPr lang="en-US" sz="1801" i="1" dirty="0">
                <a:latin typeface="+mj-lt"/>
              </a:rPr>
              <a:t>Journal of Molecular Biology </a:t>
            </a:r>
            <a:r>
              <a:rPr lang="en-US" sz="1801" dirty="0">
                <a:latin typeface="+mj-lt"/>
              </a:rPr>
              <a:t>since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1" dirty="0">
                <a:latin typeface="+mj-lt"/>
              </a:rPr>
              <a:t>Organizer of NCI-hosted and other conferences on phase separation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1" dirty="0">
                <a:latin typeface="+mj-lt"/>
              </a:rPr>
              <a:t>NCI funded since 2001</a:t>
            </a:r>
          </a:p>
          <a:p>
            <a:endParaRPr lang="en-US" sz="180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91398" y="1673250"/>
            <a:ext cx="2729908" cy="4233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1" dirty="0">
                <a:latin typeface="+mj-lt"/>
              </a:rPr>
              <a:t> </a:t>
            </a:r>
            <a:r>
              <a:rPr lang="en-US" sz="1801" b="1" dirty="0">
                <a:latin typeface="+mj-lt"/>
              </a:rPr>
              <a:t>Richard Kriwacki, PhD</a:t>
            </a:r>
          </a:p>
        </p:txBody>
      </p:sp>
      <p:sp>
        <p:nvSpPr>
          <p:cNvPr id="21" name="Oval 20"/>
          <p:cNvSpPr/>
          <p:nvPr/>
        </p:nvSpPr>
        <p:spPr>
          <a:xfrm>
            <a:off x="6460613" y="839765"/>
            <a:ext cx="2055281" cy="20552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9" name="TextBox 18"/>
          <p:cNvSpPr txBox="1"/>
          <p:nvPr/>
        </p:nvSpPr>
        <p:spPr>
          <a:xfrm>
            <a:off x="8491397" y="2101677"/>
            <a:ext cx="2729908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>
                <a:latin typeface="+mj-lt"/>
              </a:rPr>
              <a:t>Co-Leader since 2019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4408" y="5161962"/>
            <a:ext cx="3431548" cy="739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1" b="1" dirty="0">
                <a:latin typeface="+mj-lt"/>
              </a:rPr>
              <a:t>Current NCI funding:</a:t>
            </a:r>
          </a:p>
          <a:p>
            <a:r>
              <a:rPr lang="en-US" sz="1401" dirty="0">
                <a:latin typeface="+mj-lt"/>
              </a:rPr>
              <a:t>R01CA169291</a:t>
            </a:r>
          </a:p>
          <a:p>
            <a:r>
              <a:rPr lang="en-US" sz="1401" dirty="0">
                <a:latin typeface="+mj-lt"/>
              </a:rPr>
              <a:t>R35CA231620 (pending)</a:t>
            </a:r>
            <a:endParaRPr lang="en-US" sz="1801" b="1" i="1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89639" y="5195349"/>
            <a:ext cx="3431548" cy="739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1" b="1" dirty="0">
                <a:latin typeface="+mj-lt"/>
              </a:rPr>
              <a:t>Current NCI funding:</a:t>
            </a:r>
          </a:p>
          <a:p>
            <a:r>
              <a:rPr lang="en-US" sz="1401" dirty="0">
                <a:latin typeface="+mj-lt"/>
              </a:rPr>
              <a:t>R01CA246125</a:t>
            </a:r>
          </a:p>
          <a:p>
            <a:r>
              <a:rPr lang="en-US" sz="1401" dirty="0">
                <a:latin typeface="+mj-lt"/>
              </a:rPr>
              <a:t>U54CA243124</a:t>
            </a:r>
          </a:p>
        </p:txBody>
      </p:sp>
      <p:pic>
        <p:nvPicPr>
          <p:cNvPr id="4" name="Picture 3" descr="A person wearing a blue shirt&#10;&#10;Description automatically generated">
            <a:extLst>
              <a:ext uri="{FF2B5EF4-FFF2-40B4-BE49-F238E27FC236}">
                <a16:creationId xmlns:a16="http://schemas.microsoft.com/office/drawing/2014/main" id="{AAEED0F1-E2A6-41B9-822E-94C1C5766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65" y="1076357"/>
            <a:ext cx="1636776" cy="1636776"/>
          </a:xfrm>
          <a:prstGeom prst="ellipse">
            <a:avLst/>
          </a:prstGeom>
        </p:spPr>
      </p:pic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4EBF4B7-F052-4B49-AA1E-4AA978A77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71" y="1066528"/>
            <a:ext cx="1636776" cy="16367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8313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mor IHC CK AE1AE3.jpg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30"/>
          <a:stretch/>
        </p:blipFill>
        <p:spPr>
          <a:xfrm>
            <a:off x="0" y="2"/>
            <a:ext cx="12192000" cy="1314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Goal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819" y="2585910"/>
            <a:ext cx="107523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overarching goal</a:t>
            </a:r>
            <a:r>
              <a:rPr lang="en-US" sz="2800" b="1" dirty="0"/>
              <a:t> </a:t>
            </a:r>
            <a:r>
              <a:rPr lang="en-US" sz="2800" dirty="0"/>
              <a:t>of the </a:t>
            </a:r>
            <a:r>
              <a:rPr lang="en-US" sz="2800" b="1" dirty="0"/>
              <a:t>Cancer Biology Program</a:t>
            </a:r>
            <a:r>
              <a:rPr lang="en-US" sz="2800" dirty="0"/>
              <a:t> (</a:t>
            </a:r>
            <a:r>
              <a:rPr lang="en-US" sz="2800" b="1" dirty="0"/>
              <a:t>CBP</a:t>
            </a:r>
            <a:r>
              <a:rPr lang="en-US" sz="2800" dirty="0"/>
              <a:t>) is to explore and understand the cell and molecular biology of cancer and, whenever possible, to apply basic knowledge to improve the health of children with cancer.   </a:t>
            </a:r>
          </a:p>
        </p:txBody>
      </p:sp>
    </p:spTree>
    <p:extLst>
      <p:ext uri="{BB962C8B-B14F-4D97-AF65-F5344CB8AC3E}">
        <p14:creationId xmlns:p14="http://schemas.microsoft.com/office/powerpoint/2010/main" val="315657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Specific Aims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0267" y="1275192"/>
            <a:ext cx="5770100" cy="2049305"/>
            <a:chOff x="410264" y="1342422"/>
            <a:chExt cx="5688195" cy="204930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64" y="1342422"/>
              <a:ext cx="2652711" cy="204930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111501" y="1489911"/>
              <a:ext cx="298695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To understand the signaling pathways that underlie cancer initiation, progression, and metastasis &amp; identify new targets for therapy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80361" y="1276242"/>
            <a:ext cx="5481987" cy="2048255"/>
            <a:chOff x="410264" y="3966622"/>
            <a:chExt cx="5481987" cy="1887455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64" y="3966622"/>
              <a:ext cx="2688336" cy="18874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168527" y="4101565"/>
              <a:ext cx="2723724" cy="1361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To investigate how fundamental processes of cell survival and repair are commandeered by cancer cells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80361" y="3962031"/>
            <a:ext cx="5933265" cy="2076827"/>
            <a:chOff x="6180362" y="3962028"/>
            <a:chExt cx="5933264" cy="20768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362" y="3962028"/>
              <a:ext cx="2688336" cy="207682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938625" y="4224744"/>
              <a:ext cx="3175001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To characterize the genomic and epigenomic landscape of cancer and how it impacts both the cancer cell and its microenvironment</a:t>
              </a:r>
            </a:p>
          </p:txBody>
        </p:sp>
      </p:grpSp>
      <p:pic>
        <p:nvPicPr>
          <p:cNvPr id="18" name="Picture 17" descr="Cancer12837635163_ec9681903f_b.jpg"/>
          <p:cNvPicPr>
            <a:picLocks noChangeAspect="1"/>
          </p:cNvPicPr>
          <p:nvPr/>
        </p:nvPicPr>
        <p:blipFill rotWithShape="1">
          <a:blip r:embed="rId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8" b="42407"/>
          <a:stretch/>
        </p:blipFill>
        <p:spPr>
          <a:xfrm>
            <a:off x="0" y="2"/>
            <a:ext cx="12192000" cy="1112809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284387" y="3962031"/>
            <a:ext cx="5895980" cy="2058988"/>
            <a:chOff x="6042025" y="1339850"/>
            <a:chExt cx="5895980" cy="2058988"/>
          </a:xfrm>
        </p:grpSpPr>
        <p:sp>
          <p:nvSpPr>
            <p:cNvPr id="17" name="TextBox 16"/>
            <p:cNvSpPr txBox="1"/>
            <p:nvPr/>
          </p:nvSpPr>
          <p:spPr>
            <a:xfrm>
              <a:off x="8802953" y="1487340"/>
              <a:ext cx="31350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To identify and define the functions of immune and other cells of the tumor microenvironment, and how they affect and are affected by that environment</a:t>
              </a: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6042025" y="1339850"/>
              <a:ext cx="2776538" cy="2058988"/>
              <a:chOff x="3806" y="844"/>
              <a:chExt cx="1749" cy="1297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806" y="844"/>
                <a:ext cx="1749" cy="1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4015" y="844"/>
                <a:ext cx="1267" cy="1297"/>
              </a:xfrm>
              <a:custGeom>
                <a:avLst/>
                <a:gdLst>
                  <a:gd name="T0" fmla="*/ 1266 w 1267"/>
                  <a:gd name="T1" fmla="*/ 681 h 1297"/>
                  <a:gd name="T2" fmla="*/ 1255 w 1267"/>
                  <a:gd name="T3" fmla="*/ 778 h 1297"/>
                  <a:gd name="T4" fmla="*/ 1229 w 1267"/>
                  <a:gd name="T5" fmla="*/ 870 h 1297"/>
                  <a:gd name="T6" fmla="*/ 1190 w 1267"/>
                  <a:gd name="T7" fmla="*/ 957 h 1297"/>
                  <a:gd name="T8" fmla="*/ 1141 w 1267"/>
                  <a:gd name="T9" fmla="*/ 1036 h 1297"/>
                  <a:gd name="T10" fmla="*/ 1081 w 1267"/>
                  <a:gd name="T11" fmla="*/ 1106 h 1297"/>
                  <a:gd name="T12" fmla="*/ 1012 w 1267"/>
                  <a:gd name="T13" fmla="*/ 1167 h 1297"/>
                  <a:gd name="T14" fmla="*/ 935 w 1267"/>
                  <a:gd name="T15" fmla="*/ 1218 h 1297"/>
                  <a:gd name="T16" fmla="*/ 852 w 1267"/>
                  <a:gd name="T17" fmla="*/ 1257 h 1297"/>
                  <a:gd name="T18" fmla="*/ 761 w 1267"/>
                  <a:gd name="T19" fmla="*/ 1283 h 1297"/>
                  <a:gd name="T20" fmla="*/ 666 w 1267"/>
                  <a:gd name="T21" fmla="*/ 1295 h 1297"/>
                  <a:gd name="T22" fmla="*/ 600 w 1267"/>
                  <a:gd name="T23" fmla="*/ 1295 h 1297"/>
                  <a:gd name="T24" fmla="*/ 505 w 1267"/>
                  <a:gd name="T25" fmla="*/ 1283 h 1297"/>
                  <a:gd name="T26" fmla="*/ 416 w 1267"/>
                  <a:gd name="T27" fmla="*/ 1257 h 1297"/>
                  <a:gd name="T28" fmla="*/ 331 w 1267"/>
                  <a:gd name="T29" fmla="*/ 1218 h 1297"/>
                  <a:gd name="T30" fmla="*/ 254 w 1267"/>
                  <a:gd name="T31" fmla="*/ 1167 h 1297"/>
                  <a:gd name="T32" fmla="*/ 185 w 1267"/>
                  <a:gd name="T33" fmla="*/ 1106 h 1297"/>
                  <a:gd name="T34" fmla="*/ 125 w 1267"/>
                  <a:gd name="T35" fmla="*/ 1036 h 1297"/>
                  <a:gd name="T36" fmla="*/ 76 w 1267"/>
                  <a:gd name="T37" fmla="*/ 957 h 1297"/>
                  <a:gd name="T38" fmla="*/ 39 w 1267"/>
                  <a:gd name="T39" fmla="*/ 870 h 1297"/>
                  <a:gd name="T40" fmla="*/ 13 w 1267"/>
                  <a:gd name="T41" fmla="*/ 778 h 1297"/>
                  <a:gd name="T42" fmla="*/ 0 w 1267"/>
                  <a:gd name="T43" fmla="*/ 681 h 1297"/>
                  <a:gd name="T44" fmla="*/ 0 w 1267"/>
                  <a:gd name="T45" fmla="*/ 614 h 1297"/>
                  <a:gd name="T46" fmla="*/ 13 w 1267"/>
                  <a:gd name="T47" fmla="*/ 517 h 1297"/>
                  <a:gd name="T48" fmla="*/ 39 w 1267"/>
                  <a:gd name="T49" fmla="*/ 425 h 1297"/>
                  <a:gd name="T50" fmla="*/ 76 w 1267"/>
                  <a:gd name="T51" fmla="*/ 339 h 1297"/>
                  <a:gd name="T52" fmla="*/ 125 w 1267"/>
                  <a:gd name="T53" fmla="*/ 259 h 1297"/>
                  <a:gd name="T54" fmla="*/ 185 w 1267"/>
                  <a:gd name="T55" fmla="*/ 189 h 1297"/>
                  <a:gd name="T56" fmla="*/ 254 w 1267"/>
                  <a:gd name="T57" fmla="*/ 128 h 1297"/>
                  <a:gd name="T58" fmla="*/ 331 w 1267"/>
                  <a:gd name="T59" fmla="*/ 77 h 1297"/>
                  <a:gd name="T60" fmla="*/ 416 w 1267"/>
                  <a:gd name="T61" fmla="*/ 40 h 1297"/>
                  <a:gd name="T62" fmla="*/ 505 w 1267"/>
                  <a:gd name="T63" fmla="*/ 13 h 1297"/>
                  <a:gd name="T64" fmla="*/ 600 w 1267"/>
                  <a:gd name="T65" fmla="*/ 0 h 1297"/>
                  <a:gd name="T66" fmla="*/ 666 w 1267"/>
                  <a:gd name="T67" fmla="*/ 0 h 1297"/>
                  <a:gd name="T68" fmla="*/ 761 w 1267"/>
                  <a:gd name="T69" fmla="*/ 13 h 1297"/>
                  <a:gd name="T70" fmla="*/ 852 w 1267"/>
                  <a:gd name="T71" fmla="*/ 40 h 1297"/>
                  <a:gd name="T72" fmla="*/ 935 w 1267"/>
                  <a:gd name="T73" fmla="*/ 77 h 1297"/>
                  <a:gd name="T74" fmla="*/ 1012 w 1267"/>
                  <a:gd name="T75" fmla="*/ 128 h 1297"/>
                  <a:gd name="T76" fmla="*/ 1081 w 1267"/>
                  <a:gd name="T77" fmla="*/ 189 h 1297"/>
                  <a:gd name="T78" fmla="*/ 1141 w 1267"/>
                  <a:gd name="T79" fmla="*/ 259 h 1297"/>
                  <a:gd name="T80" fmla="*/ 1190 w 1267"/>
                  <a:gd name="T81" fmla="*/ 339 h 1297"/>
                  <a:gd name="T82" fmla="*/ 1229 w 1267"/>
                  <a:gd name="T83" fmla="*/ 425 h 1297"/>
                  <a:gd name="T84" fmla="*/ 1255 w 1267"/>
                  <a:gd name="T85" fmla="*/ 517 h 1297"/>
                  <a:gd name="T86" fmla="*/ 1266 w 1267"/>
                  <a:gd name="T87" fmla="*/ 614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67" h="1297">
                    <a:moveTo>
                      <a:pt x="1267" y="649"/>
                    </a:moveTo>
                    <a:lnTo>
                      <a:pt x="1267" y="649"/>
                    </a:lnTo>
                    <a:lnTo>
                      <a:pt x="1266" y="681"/>
                    </a:lnTo>
                    <a:lnTo>
                      <a:pt x="1264" y="713"/>
                    </a:lnTo>
                    <a:lnTo>
                      <a:pt x="1260" y="746"/>
                    </a:lnTo>
                    <a:lnTo>
                      <a:pt x="1255" y="778"/>
                    </a:lnTo>
                    <a:lnTo>
                      <a:pt x="1248" y="811"/>
                    </a:lnTo>
                    <a:lnTo>
                      <a:pt x="1239" y="841"/>
                    </a:lnTo>
                    <a:lnTo>
                      <a:pt x="1229" y="870"/>
                    </a:lnTo>
                    <a:lnTo>
                      <a:pt x="1218" y="901"/>
                    </a:lnTo>
                    <a:lnTo>
                      <a:pt x="1204" y="930"/>
                    </a:lnTo>
                    <a:lnTo>
                      <a:pt x="1190" y="957"/>
                    </a:lnTo>
                    <a:lnTo>
                      <a:pt x="1176" y="984"/>
                    </a:lnTo>
                    <a:lnTo>
                      <a:pt x="1158" y="1011"/>
                    </a:lnTo>
                    <a:lnTo>
                      <a:pt x="1141" y="1036"/>
                    </a:lnTo>
                    <a:lnTo>
                      <a:pt x="1123" y="1061"/>
                    </a:lnTo>
                    <a:lnTo>
                      <a:pt x="1102" y="1084"/>
                    </a:lnTo>
                    <a:lnTo>
                      <a:pt x="1081" y="1106"/>
                    </a:lnTo>
                    <a:lnTo>
                      <a:pt x="1060" y="1128"/>
                    </a:lnTo>
                    <a:lnTo>
                      <a:pt x="1037" y="1147"/>
                    </a:lnTo>
                    <a:lnTo>
                      <a:pt x="1012" y="1167"/>
                    </a:lnTo>
                    <a:lnTo>
                      <a:pt x="987" y="1185"/>
                    </a:lnTo>
                    <a:lnTo>
                      <a:pt x="963" y="1203"/>
                    </a:lnTo>
                    <a:lnTo>
                      <a:pt x="935" y="1218"/>
                    </a:lnTo>
                    <a:lnTo>
                      <a:pt x="908" y="1232"/>
                    </a:lnTo>
                    <a:lnTo>
                      <a:pt x="880" y="1245"/>
                    </a:lnTo>
                    <a:lnTo>
                      <a:pt x="852" y="1257"/>
                    </a:lnTo>
                    <a:lnTo>
                      <a:pt x="822" y="1266"/>
                    </a:lnTo>
                    <a:lnTo>
                      <a:pt x="792" y="1275"/>
                    </a:lnTo>
                    <a:lnTo>
                      <a:pt x="761" y="1283"/>
                    </a:lnTo>
                    <a:lnTo>
                      <a:pt x="731" y="1290"/>
                    </a:lnTo>
                    <a:lnTo>
                      <a:pt x="699" y="1293"/>
                    </a:lnTo>
                    <a:lnTo>
                      <a:pt x="666" y="1295"/>
                    </a:lnTo>
                    <a:lnTo>
                      <a:pt x="634" y="1297"/>
                    </a:lnTo>
                    <a:lnTo>
                      <a:pt x="634" y="1297"/>
                    </a:lnTo>
                    <a:lnTo>
                      <a:pt x="600" y="1295"/>
                    </a:lnTo>
                    <a:lnTo>
                      <a:pt x="569" y="1293"/>
                    </a:lnTo>
                    <a:lnTo>
                      <a:pt x="537" y="1290"/>
                    </a:lnTo>
                    <a:lnTo>
                      <a:pt x="505" y="1283"/>
                    </a:lnTo>
                    <a:lnTo>
                      <a:pt x="475" y="1275"/>
                    </a:lnTo>
                    <a:lnTo>
                      <a:pt x="446" y="1266"/>
                    </a:lnTo>
                    <a:lnTo>
                      <a:pt x="416" y="1257"/>
                    </a:lnTo>
                    <a:lnTo>
                      <a:pt x="387" y="1245"/>
                    </a:lnTo>
                    <a:lnTo>
                      <a:pt x="359" y="1232"/>
                    </a:lnTo>
                    <a:lnTo>
                      <a:pt x="331" y="1218"/>
                    </a:lnTo>
                    <a:lnTo>
                      <a:pt x="305" y="1203"/>
                    </a:lnTo>
                    <a:lnTo>
                      <a:pt x="280" y="1185"/>
                    </a:lnTo>
                    <a:lnTo>
                      <a:pt x="254" y="1167"/>
                    </a:lnTo>
                    <a:lnTo>
                      <a:pt x="231" y="1147"/>
                    </a:lnTo>
                    <a:lnTo>
                      <a:pt x="208" y="1128"/>
                    </a:lnTo>
                    <a:lnTo>
                      <a:pt x="185" y="1106"/>
                    </a:lnTo>
                    <a:lnTo>
                      <a:pt x="164" y="1084"/>
                    </a:lnTo>
                    <a:lnTo>
                      <a:pt x="145" y="1061"/>
                    </a:lnTo>
                    <a:lnTo>
                      <a:pt x="125" y="1036"/>
                    </a:lnTo>
                    <a:lnTo>
                      <a:pt x="108" y="1011"/>
                    </a:lnTo>
                    <a:lnTo>
                      <a:pt x="92" y="984"/>
                    </a:lnTo>
                    <a:lnTo>
                      <a:pt x="76" y="957"/>
                    </a:lnTo>
                    <a:lnTo>
                      <a:pt x="62" y="930"/>
                    </a:lnTo>
                    <a:lnTo>
                      <a:pt x="50" y="901"/>
                    </a:lnTo>
                    <a:lnTo>
                      <a:pt x="39" y="870"/>
                    </a:lnTo>
                    <a:lnTo>
                      <a:pt x="29" y="841"/>
                    </a:lnTo>
                    <a:lnTo>
                      <a:pt x="20" y="811"/>
                    </a:lnTo>
                    <a:lnTo>
                      <a:pt x="13" y="778"/>
                    </a:lnTo>
                    <a:lnTo>
                      <a:pt x="7" y="746"/>
                    </a:lnTo>
                    <a:lnTo>
                      <a:pt x="4" y="713"/>
                    </a:lnTo>
                    <a:lnTo>
                      <a:pt x="0" y="681"/>
                    </a:lnTo>
                    <a:lnTo>
                      <a:pt x="0" y="649"/>
                    </a:lnTo>
                    <a:lnTo>
                      <a:pt x="0" y="649"/>
                    </a:lnTo>
                    <a:lnTo>
                      <a:pt x="0" y="614"/>
                    </a:lnTo>
                    <a:lnTo>
                      <a:pt x="4" y="582"/>
                    </a:lnTo>
                    <a:lnTo>
                      <a:pt x="7" y="549"/>
                    </a:lnTo>
                    <a:lnTo>
                      <a:pt x="13" y="517"/>
                    </a:lnTo>
                    <a:lnTo>
                      <a:pt x="20" y="486"/>
                    </a:lnTo>
                    <a:lnTo>
                      <a:pt x="29" y="456"/>
                    </a:lnTo>
                    <a:lnTo>
                      <a:pt x="39" y="425"/>
                    </a:lnTo>
                    <a:lnTo>
                      <a:pt x="50" y="396"/>
                    </a:lnTo>
                    <a:lnTo>
                      <a:pt x="62" y="367"/>
                    </a:lnTo>
                    <a:lnTo>
                      <a:pt x="76" y="339"/>
                    </a:lnTo>
                    <a:lnTo>
                      <a:pt x="92" y="312"/>
                    </a:lnTo>
                    <a:lnTo>
                      <a:pt x="108" y="285"/>
                    </a:lnTo>
                    <a:lnTo>
                      <a:pt x="125" y="259"/>
                    </a:lnTo>
                    <a:lnTo>
                      <a:pt x="145" y="236"/>
                    </a:lnTo>
                    <a:lnTo>
                      <a:pt x="164" y="213"/>
                    </a:lnTo>
                    <a:lnTo>
                      <a:pt x="185" y="189"/>
                    </a:lnTo>
                    <a:lnTo>
                      <a:pt x="208" y="168"/>
                    </a:lnTo>
                    <a:lnTo>
                      <a:pt x="231" y="148"/>
                    </a:lnTo>
                    <a:lnTo>
                      <a:pt x="254" y="128"/>
                    </a:lnTo>
                    <a:lnTo>
                      <a:pt x="280" y="110"/>
                    </a:lnTo>
                    <a:lnTo>
                      <a:pt x="305" y="94"/>
                    </a:lnTo>
                    <a:lnTo>
                      <a:pt x="331" y="77"/>
                    </a:lnTo>
                    <a:lnTo>
                      <a:pt x="359" y="63"/>
                    </a:lnTo>
                    <a:lnTo>
                      <a:pt x="387" y="50"/>
                    </a:lnTo>
                    <a:lnTo>
                      <a:pt x="416" y="40"/>
                    </a:lnTo>
                    <a:lnTo>
                      <a:pt x="446" y="29"/>
                    </a:lnTo>
                    <a:lnTo>
                      <a:pt x="475" y="20"/>
                    </a:lnTo>
                    <a:lnTo>
                      <a:pt x="505" y="13"/>
                    </a:lnTo>
                    <a:lnTo>
                      <a:pt x="537" y="7"/>
                    </a:lnTo>
                    <a:lnTo>
                      <a:pt x="569" y="4"/>
                    </a:lnTo>
                    <a:lnTo>
                      <a:pt x="600" y="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666" y="0"/>
                    </a:lnTo>
                    <a:lnTo>
                      <a:pt x="699" y="4"/>
                    </a:lnTo>
                    <a:lnTo>
                      <a:pt x="731" y="7"/>
                    </a:lnTo>
                    <a:lnTo>
                      <a:pt x="761" y="13"/>
                    </a:lnTo>
                    <a:lnTo>
                      <a:pt x="792" y="20"/>
                    </a:lnTo>
                    <a:lnTo>
                      <a:pt x="822" y="29"/>
                    </a:lnTo>
                    <a:lnTo>
                      <a:pt x="852" y="40"/>
                    </a:lnTo>
                    <a:lnTo>
                      <a:pt x="880" y="50"/>
                    </a:lnTo>
                    <a:lnTo>
                      <a:pt x="908" y="63"/>
                    </a:lnTo>
                    <a:lnTo>
                      <a:pt x="935" y="77"/>
                    </a:lnTo>
                    <a:lnTo>
                      <a:pt x="963" y="94"/>
                    </a:lnTo>
                    <a:lnTo>
                      <a:pt x="987" y="110"/>
                    </a:lnTo>
                    <a:lnTo>
                      <a:pt x="1012" y="128"/>
                    </a:lnTo>
                    <a:lnTo>
                      <a:pt x="1037" y="148"/>
                    </a:lnTo>
                    <a:lnTo>
                      <a:pt x="1060" y="168"/>
                    </a:lnTo>
                    <a:lnTo>
                      <a:pt x="1081" y="189"/>
                    </a:lnTo>
                    <a:lnTo>
                      <a:pt x="1102" y="213"/>
                    </a:lnTo>
                    <a:lnTo>
                      <a:pt x="1123" y="236"/>
                    </a:lnTo>
                    <a:lnTo>
                      <a:pt x="1141" y="259"/>
                    </a:lnTo>
                    <a:lnTo>
                      <a:pt x="1158" y="285"/>
                    </a:lnTo>
                    <a:lnTo>
                      <a:pt x="1176" y="312"/>
                    </a:lnTo>
                    <a:lnTo>
                      <a:pt x="1190" y="339"/>
                    </a:lnTo>
                    <a:lnTo>
                      <a:pt x="1204" y="367"/>
                    </a:lnTo>
                    <a:lnTo>
                      <a:pt x="1218" y="396"/>
                    </a:lnTo>
                    <a:lnTo>
                      <a:pt x="1229" y="425"/>
                    </a:lnTo>
                    <a:lnTo>
                      <a:pt x="1239" y="456"/>
                    </a:lnTo>
                    <a:lnTo>
                      <a:pt x="1248" y="486"/>
                    </a:lnTo>
                    <a:lnTo>
                      <a:pt x="1255" y="517"/>
                    </a:lnTo>
                    <a:lnTo>
                      <a:pt x="1260" y="549"/>
                    </a:lnTo>
                    <a:lnTo>
                      <a:pt x="1264" y="582"/>
                    </a:lnTo>
                    <a:lnTo>
                      <a:pt x="1266" y="614"/>
                    </a:lnTo>
                    <a:lnTo>
                      <a:pt x="1267" y="649"/>
                    </a:lnTo>
                    <a:lnTo>
                      <a:pt x="1267" y="64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4142" y="974"/>
                <a:ext cx="1014" cy="1037"/>
              </a:xfrm>
              <a:custGeom>
                <a:avLst/>
                <a:gdLst>
                  <a:gd name="T0" fmla="*/ 1012 w 1014"/>
                  <a:gd name="T1" fmla="*/ 544 h 1037"/>
                  <a:gd name="T2" fmla="*/ 1003 w 1014"/>
                  <a:gd name="T3" fmla="*/ 623 h 1037"/>
                  <a:gd name="T4" fmla="*/ 982 w 1014"/>
                  <a:gd name="T5" fmla="*/ 697 h 1037"/>
                  <a:gd name="T6" fmla="*/ 952 w 1014"/>
                  <a:gd name="T7" fmla="*/ 765 h 1037"/>
                  <a:gd name="T8" fmla="*/ 913 w 1014"/>
                  <a:gd name="T9" fmla="*/ 828 h 1037"/>
                  <a:gd name="T10" fmla="*/ 864 w 1014"/>
                  <a:gd name="T11" fmla="*/ 884 h 1037"/>
                  <a:gd name="T12" fmla="*/ 809 w 1014"/>
                  <a:gd name="T13" fmla="*/ 933 h 1037"/>
                  <a:gd name="T14" fmla="*/ 748 w 1014"/>
                  <a:gd name="T15" fmla="*/ 974 h 1037"/>
                  <a:gd name="T16" fmla="*/ 681 w 1014"/>
                  <a:gd name="T17" fmla="*/ 1005 h 1037"/>
                  <a:gd name="T18" fmla="*/ 609 w 1014"/>
                  <a:gd name="T19" fmla="*/ 1026 h 1037"/>
                  <a:gd name="T20" fmla="*/ 533 w 1014"/>
                  <a:gd name="T21" fmla="*/ 1035 h 1037"/>
                  <a:gd name="T22" fmla="*/ 480 w 1014"/>
                  <a:gd name="T23" fmla="*/ 1035 h 1037"/>
                  <a:gd name="T24" fmla="*/ 405 w 1014"/>
                  <a:gd name="T25" fmla="*/ 1026 h 1037"/>
                  <a:gd name="T26" fmla="*/ 333 w 1014"/>
                  <a:gd name="T27" fmla="*/ 1005 h 1037"/>
                  <a:gd name="T28" fmla="*/ 266 w 1014"/>
                  <a:gd name="T29" fmla="*/ 974 h 1037"/>
                  <a:gd name="T30" fmla="*/ 204 w 1014"/>
                  <a:gd name="T31" fmla="*/ 933 h 1037"/>
                  <a:gd name="T32" fmla="*/ 148 w 1014"/>
                  <a:gd name="T33" fmla="*/ 884 h 1037"/>
                  <a:gd name="T34" fmla="*/ 100 w 1014"/>
                  <a:gd name="T35" fmla="*/ 828 h 1037"/>
                  <a:gd name="T36" fmla="*/ 62 w 1014"/>
                  <a:gd name="T37" fmla="*/ 765 h 1037"/>
                  <a:gd name="T38" fmla="*/ 30 w 1014"/>
                  <a:gd name="T39" fmla="*/ 697 h 1037"/>
                  <a:gd name="T40" fmla="*/ 11 w 1014"/>
                  <a:gd name="T41" fmla="*/ 623 h 1037"/>
                  <a:gd name="T42" fmla="*/ 0 w 1014"/>
                  <a:gd name="T43" fmla="*/ 544 h 1037"/>
                  <a:gd name="T44" fmla="*/ 0 w 1014"/>
                  <a:gd name="T45" fmla="*/ 491 h 1037"/>
                  <a:gd name="T46" fmla="*/ 11 w 1014"/>
                  <a:gd name="T47" fmla="*/ 414 h 1037"/>
                  <a:gd name="T48" fmla="*/ 30 w 1014"/>
                  <a:gd name="T49" fmla="*/ 340 h 1037"/>
                  <a:gd name="T50" fmla="*/ 62 w 1014"/>
                  <a:gd name="T51" fmla="*/ 270 h 1037"/>
                  <a:gd name="T52" fmla="*/ 100 w 1014"/>
                  <a:gd name="T53" fmla="*/ 207 h 1037"/>
                  <a:gd name="T54" fmla="*/ 148 w 1014"/>
                  <a:gd name="T55" fmla="*/ 151 h 1037"/>
                  <a:gd name="T56" fmla="*/ 204 w 1014"/>
                  <a:gd name="T57" fmla="*/ 102 h 1037"/>
                  <a:gd name="T58" fmla="*/ 266 w 1014"/>
                  <a:gd name="T59" fmla="*/ 61 h 1037"/>
                  <a:gd name="T60" fmla="*/ 333 w 1014"/>
                  <a:gd name="T61" fmla="*/ 30 h 1037"/>
                  <a:gd name="T62" fmla="*/ 405 w 1014"/>
                  <a:gd name="T63" fmla="*/ 11 h 1037"/>
                  <a:gd name="T64" fmla="*/ 480 w 1014"/>
                  <a:gd name="T65" fmla="*/ 0 h 1037"/>
                  <a:gd name="T66" fmla="*/ 533 w 1014"/>
                  <a:gd name="T67" fmla="*/ 0 h 1037"/>
                  <a:gd name="T68" fmla="*/ 609 w 1014"/>
                  <a:gd name="T69" fmla="*/ 11 h 1037"/>
                  <a:gd name="T70" fmla="*/ 681 w 1014"/>
                  <a:gd name="T71" fmla="*/ 30 h 1037"/>
                  <a:gd name="T72" fmla="*/ 748 w 1014"/>
                  <a:gd name="T73" fmla="*/ 61 h 1037"/>
                  <a:gd name="T74" fmla="*/ 809 w 1014"/>
                  <a:gd name="T75" fmla="*/ 102 h 1037"/>
                  <a:gd name="T76" fmla="*/ 864 w 1014"/>
                  <a:gd name="T77" fmla="*/ 151 h 1037"/>
                  <a:gd name="T78" fmla="*/ 913 w 1014"/>
                  <a:gd name="T79" fmla="*/ 207 h 1037"/>
                  <a:gd name="T80" fmla="*/ 952 w 1014"/>
                  <a:gd name="T81" fmla="*/ 270 h 1037"/>
                  <a:gd name="T82" fmla="*/ 982 w 1014"/>
                  <a:gd name="T83" fmla="*/ 340 h 1037"/>
                  <a:gd name="T84" fmla="*/ 1003 w 1014"/>
                  <a:gd name="T85" fmla="*/ 414 h 1037"/>
                  <a:gd name="T86" fmla="*/ 1012 w 1014"/>
                  <a:gd name="T87" fmla="*/ 491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14" h="1037">
                    <a:moveTo>
                      <a:pt x="1014" y="519"/>
                    </a:moveTo>
                    <a:lnTo>
                      <a:pt x="1014" y="519"/>
                    </a:lnTo>
                    <a:lnTo>
                      <a:pt x="1012" y="544"/>
                    </a:lnTo>
                    <a:lnTo>
                      <a:pt x="1010" y="571"/>
                    </a:lnTo>
                    <a:lnTo>
                      <a:pt x="1008" y="598"/>
                    </a:lnTo>
                    <a:lnTo>
                      <a:pt x="1003" y="623"/>
                    </a:lnTo>
                    <a:lnTo>
                      <a:pt x="998" y="648"/>
                    </a:lnTo>
                    <a:lnTo>
                      <a:pt x="991" y="672"/>
                    </a:lnTo>
                    <a:lnTo>
                      <a:pt x="982" y="697"/>
                    </a:lnTo>
                    <a:lnTo>
                      <a:pt x="973" y="720"/>
                    </a:lnTo>
                    <a:lnTo>
                      <a:pt x="963" y="744"/>
                    </a:lnTo>
                    <a:lnTo>
                      <a:pt x="952" y="765"/>
                    </a:lnTo>
                    <a:lnTo>
                      <a:pt x="940" y="787"/>
                    </a:lnTo>
                    <a:lnTo>
                      <a:pt x="927" y="809"/>
                    </a:lnTo>
                    <a:lnTo>
                      <a:pt x="913" y="828"/>
                    </a:lnTo>
                    <a:lnTo>
                      <a:pt x="897" y="848"/>
                    </a:lnTo>
                    <a:lnTo>
                      <a:pt x="882" y="866"/>
                    </a:lnTo>
                    <a:lnTo>
                      <a:pt x="864" y="884"/>
                    </a:lnTo>
                    <a:lnTo>
                      <a:pt x="846" y="902"/>
                    </a:lnTo>
                    <a:lnTo>
                      <a:pt x="829" y="918"/>
                    </a:lnTo>
                    <a:lnTo>
                      <a:pt x="809" y="933"/>
                    </a:lnTo>
                    <a:lnTo>
                      <a:pt x="790" y="947"/>
                    </a:lnTo>
                    <a:lnTo>
                      <a:pt x="769" y="962"/>
                    </a:lnTo>
                    <a:lnTo>
                      <a:pt x="748" y="974"/>
                    </a:lnTo>
                    <a:lnTo>
                      <a:pt x="727" y="985"/>
                    </a:lnTo>
                    <a:lnTo>
                      <a:pt x="704" y="996"/>
                    </a:lnTo>
                    <a:lnTo>
                      <a:pt x="681" y="1005"/>
                    </a:lnTo>
                    <a:lnTo>
                      <a:pt x="656" y="1014"/>
                    </a:lnTo>
                    <a:lnTo>
                      <a:pt x="634" y="1021"/>
                    </a:lnTo>
                    <a:lnTo>
                      <a:pt x="609" y="1026"/>
                    </a:lnTo>
                    <a:lnTo>
                      <a:pt x="584" y="1030"/>
                    </a:lnTo>
                    <a:lnTo>
                      <a:pt x="558" y="1034"/>
                    </a:lnTo>
                    <a:lnTo>
                      <a:pt x="533" y="1035"/>
                    </a:lnTo>
                    <a:lnTo>
                      <a:pt x="507" y="1037"/>
                    </a:lnTo>
                    <a:lnTo>
                      <a:pt x="507" y="1037"/>
                    </a:lnTo>
                    <a:lnTo>
                      <a:pt x="480" y="1035"/>
                    </a:lnTo>
                    <a:lnTo>
                      <a:pt x="454" y="1034"/>
                    </a:lnTo>
                    <a:lnTo>
                      <a:pt x="429" y="1030"/>
                    </a:lnTo>
                    <a:lnTo>
                      <a:pt x="405" y="1026"/>
                    </a:lnTo>
                    <a:lnTo>
                      <a:pt x="380" y="1021"/>
                    </a:lnTo>
                    <a:lnTo>
                      <a:pt x="356" y="1014"/>
                    </a:lnTo>
                    <a:lnTo>
                      <a:pt x="333" y="1005"/>
                    </a:lnTo>
                    <a:lnTo>
                      <a:pt x="310" y="996"/>
                    </a:lnTo>
                    <a:lnTo>
                      <a:pt x="287" y="985"/>
                    </a:lnTo>
                    <a:lnTo>
                      <a:pt x="266" y="974"/>
                    </a:lnTo>
                    <a:lnTo>
                      <a:pt x="243" y="962"/>
                    </a:lnTo>
                    <a:lnTo>
                      <a:pt x="224" y="947"/>
                    </a:lnTo>
                    <a:lnTo>
                      <a:pt x="204" y="933"/>
                    </a:lnTo>
                    <a:lnTo>
                      <a:pt x="185" y="918"/>
                    </a:lnTo>
                    <a:lnTo>
                      <a:pt x="165" y="902"/>
                    </a:lnTo>
                    <a:lnTo>
                      <a:pt x="148" y="884"/>
                    </a:lnTo>
                    <a:lnTo>
                      <a:pt x="132" y="866"/>
                    </a:lnTo>
                    <a:lnTo>
                      <a:pt x="116" y="848"/>
                    </a:lnTo>
                    <a:lnTo>
                      <a:pt x="100" y="828"/>
                    </a:lnTo>
                    <a:lnTo>
                      <a:pt x="86" y="809"/>
                    </a:lnTo>
                    <a:lnTo>
                      <a:pt x="74" y="787"/>
                    </a:lnTo>
                    <a:lnTo>
                      <a:pt x="62" y="765"/>
                    </a:lnTo>
                    <a:lnTo>
                      <a:pt x="49" y="744"/>
                    </a:lnTo>
                    <a:lnTo>
                      <a:pt x="39" y="720"/>
                    </a:lnTo>
                    <a:lnTo>
                      <a:pt x="30" y="697"/>
                    </a:lnTo>
                    <a:lnTo>
                      <a:pt x="23" y="672"/>
                    </a:lnTo>
                    <a:lnTo>
                      <a:pt x="16" y="648"/>
                    </a:lnTo>
                    <a:lnTo>
                      <a:pt x="11" y="623"/>
                    </a:lnTo>
                    <a:lnTo>
                      <a:pt x="5" y="598"/>
                    </a:lnTo>
                    <a:lnTo>
                      <a:pt x="2" y="571"/>
                    </a:lnTo>
                    <a:lnTo>
                      <a:pt x="0" y="544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491"/>
                    </a:lnTo>
                    <a:lnTo>
                      <a:pt x="2" y="464"/>
                    </a:lnTo>
                    <a:lnTo>
                      <a:pt x="5" y="439"/>
                    </a:lnTo>
                    <a:lnTo>
                      <a:pt x="11" y="414"/>
                    </a:lnTo>
                    <a:lnTo>
                      <a:pt x="16" y="389"/>
                    </a:lnTo>
                    <a:lnTo>
                      <a:pt x="23" y="364"/>
                    </a:lnTo>
                    <a:lnTo>
                      <a:pt x="30" y="340"/>
                    </a:lnTo>
                    <a:lnTo>
                      <a:pt x="39" y="317"/>
                    </a:lnTo>
                    <a:lnTo>
                      <a:pt x="49" y="293"/>
                    </a:lnTo>
                    <a:lnTo>
                      <a:pt x="62" y="270"/>
                    </a:lnTo>
                    <a:lnTo>
                      <a:pt x="74" y="248"/>
                    </a:lnTo>
                    <a:lnTo>
                      <a:pt x="86" y="228"/>
                    </a:lnTo>
                    <a:lnTo>
                      <a:pt x="100" y="207"/>
                    </a:lnTo>
                    <a:lnTo>
                      <a:pt x="116" y="187"/>
                    </a:lnTo>
                    <a:lnTo>
                      <a:pt x="132" y="169"/>
                    </a:lnTo>
                    <a:lnTo>
                      <a:pt x="148" y="151"/>
                    </a:lnTo>
                    <a:lnTo>
                      <a:pt x="165" y="133"/>
                    </a:lnTo>
                    <a:lnTo>
                      <a:pt x="185" y="117"/>
                    </a:lnTo>
                    <a:lnTo>
                      <a:pt x="204" y="102"/>
                    </a:lnTo>
                    <a:lnTo>
                      <a:pt x="224" y="88"/>
                    </a:lnTo>
                    <a:lnTo>
                      <a:pt x="243" y="74"/>
                    </a:lnTo>
                    <a:lnTo>
                      <a:pt x="266" y="61"/>
                    </a:lnTo>
                    <a:lnTo>
                      <a:pt x="287" y="50"/>
                    </a:lnTo>
                    <a:lnTo>
                      <a:pt x="310" y="39"/>
                    </a:lnTo>
                    <a:lnTo>
                      <a:pt x="333" y="30"/>
                    </a:lnTo>
                    <a:lnTo>
                      <a:pt x="356" y="23"/>
                    </a:lnTo>
                    <a:lnTo>
                      <a:pt x="380" y="16"/>
                    </a:lnTo>
                    <a:lnTo>
                      <a:pt x="405" y="11"/>
                    </a:lnTo>
                    <a:lnTo>
                      <a:pt x="429" y="5"/>
                    </a:lnTo>
                    <a:lnTo>
                      <a:pt x="454" y="2"/>
                    </a:lnTo>
                    <a:lnTo>
                      <a:pt x="480" y="0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33" y="0"/>
                    </a:lnTo>
                    <a:lnTo>
                      <a:pt x="558" y="2"/>
                    </a:lnTo>
                    <a:lnTo>
                      <a:pt x="584" y="5"/>
                    </a:lnTo>
                    <a:lnTo>
                      <a:pt x="609" y="11"/>
                    </a:lnTo>
                    <a:lnTo>
                      <a:pt x="634" y="16"/>
                    </a:lnTo>
                    <a:lnTo>
                      <a:pt x="656" y="23"/>
                    </a:lnTo>
                    <a:lnTo>
                      <a:pt x="681" y="30"/>
                    </a:lnTo>
                    <a:lnTo>
                      <a:pt x="704" y="39"/>
                    </a:lnTo>
                    <a:lnTo>
                      <a:pt x="727" y="50"/>
                    </a:lnTo>
                    <a:lnTo>
                      <a:pt x="748" y="61"/>
                    </a:lnTo>
                    <a:lnTo>
                      <a:pt x="769" y="74"/>
                    </a:lnTo>
                    <a:lnTo>
                      <a:pt x="790" y="88"/>
                    </a:lnTo>
                    <a:lnTo>
                      <a:pt x="809" y="102"/>
                    </a:lnTo>
                    <a:lnTo>
                      <a:pt x="829" y="117"/>
                    </a:lnTo>
                    <a:lnTo>
                      <a:pt x="846" y="133"/>
                    </a:lnTo>
                    <a:lnTo>
                      <a:pt x="864" y="151"/>
                    </a:lnTo>
                    <a:lnTo>
                      <a:pt x="882" y="169"/>
                    </a:lnTo>
                    <a:lnTo>
                      <a:pt x="897" y="187"/>
                    </a:lnTo>
                    <a:lnTo>
                      <a:pt x="913" y="207"/>
                    </a:lnTo>
                    <a:lnTo>
                      <a:pt x="927" y="228"/>
                    </a:lnTo>
                    <a:lnTo>
                      <a:pt x="940" y="248"/>
                    </a:lnTo>
                    <a:lnTo>
                      <a:pt x="952" y="270"/>
                    </a:lnTo>
                    <a:lnTo>
                      <a:pt x="963" y="293"/>
                    </a:lnTo>
                    <a:lnTo>
                      <a:pt x="973" y="317"/>
                    </a:lnTo>
                    <a:lnTo>
                      <a:pt x="982" y="340"/>
                    </a:lnTo>
                    <a:lnTo>
                      <a:pt x="991" y="364"/>
                    </a:lnTo>
                    <a:lnTo>
                      <a:pt x="998" y="389"/>
                    </a:lnTo>
                    <a:lnTo>
                      <a:pt x="1003" y="414"/>
                    </a:lnTo>
                    <a:lnTo>
                      <a:pt x="1008" y="439"/>
                    </a:lnTo>
                    <a:lnTo>
                      <a:pt x="1010" y="464"/>
                    </a:lnTo>
                    <a:lnTo>
                      <a:pt x="1012" y="491"/>
                    </a:lnTo>
                    <a:lnTo>
                      <a:pt x="1014" y="519"/>
                    </a:lnTo>
                    <a:lnTo>
                      <a:pt x="1014" y="51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3919" y="1402"/>
                <a:ext cx="1460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4547" y="1687"/>
                <a:ext cx="204" cy="247"/>
              </a:xfrm>
              <a:custGeom>
                <a:avLst/>
                <a:gdLst>
                  <a:gd name="T0" fmla="*/ 7 w 204"/>
                  <a:gd name="T1" fmla="*/ 83 h 247"/>
                  <a:gd name="T2" fmla="*/ 12 w 204"/>
                  <a:gd name="T3" fmla="*/ 54 h 247"/>
                  <a:gd name="T4" fmla="*/ 24 w 204"/>
                  <a:gd name="T5" fmla="*/ 32 h 247"/>
                  <a:gd name="T6" fmla="*/ 37 w 204"/>
                  <a:gd name="T7" fmla="*/ 20 h 247"/>
                  <a:gd name="T8" fmla="*/ 67 w 204"/>
                  <a:gd name="T9" fmla="*/ 5 h 247"/>
                  <a:gd name="T10" fmla="*/ 105 w 204"/>
                  <a:gd name="T11" fmla="*/ 0 h 247"/>
                  <a:gd name="T12" fmla="*/ 128 w 204"/>
                  <a:gd name="T13" fmla="*/ 2 h 247"/>
                  <a:gd name="T14" fmla="*/ 163 w 204"/>
                  <a:gd name="T15" fmla="*/ 14 h 247"/>
                  <a:gd name="T16" fmla="*/ 185 w 204"/>
                  <a:gd name="T17" fmla="*/ 32 h 247"/>
                  <a:gd name="T18" fmla="*/ 195 w 204"/>
                  <a:gd name="T19" fmla="*/ 54 h 247"/>
                  <a:gd name="T20" fmla="*/ 195 w 204"/>
                  <a:gd name="T21" fmla="*/ 61 h 247"/>
                  <a:gd name="T22" fmla="*/ 192 w 204"/>
                  <a:gd name="T23" fmla="*/ 90 h 247"/>
                  <a:gd name="T24" fmla="*/ 181 w 204"/>
                  <a:gd name="T25" fmla="*/ 106 h 247"/>
                  <a:gd name="T26" fmla="*/ 170 w 204"/>
                  <a:gd name="T27" fmla="*/ 112 h 247"/>
                  <a:gd name="T28" fmla="*/ 165 w 204"/>
                  <a:gd name="T29" fmla="*/ 114 h 247"/>
                  <a:gd name="T30" fmla="*/ 170 w 204"/>
                  <a:gd name="T31" fmla="*/ 117 h 247"/>
                  <a:gd name="T32" fmla="*/ 185 w 204"/>
                  <a:gd name="T33" fmla="*/ 123 h 247"/>
                  <a:gd name="T34" fmla="*/ 197 w 204"/>
                  <a:gd name="T35" fmla="*/ 139 h 247"/>
                  <a:gd name="T36" fmla="*/ 204 w 204"/>
                  <a:gd name="T37" fmla="*/ 171 h 247"/>
                  <a:gd name="T38" fmla="*/ 202 w 204"/>
                  <a:gd name="T39" fmla="*/ 182 h 247"/>
                  <a:gd name="T40" fmla="*/ 192 w 204"/>
                  <a:gd name="T41" fmla="*/ 207 h 247"/>
                  <a:gd name="T42" fmla="*/ 170 w 204"/>
                  <a:gd name="T43" fmla="*/ 231 h 247"/>
                  <a:gd name="T44" fmla="*/ 142 w 204"/>
                  <a:gd name="T45" fmla="*/ 241 h 247"/>
                  <a:gd name="T46" fmla="*/ 118 w 204"/>
                  <a:gd name="T47" fmla="*/ 245 h 247"/>
                  <a:gd name="T48" fmla="*/ 105 w 204"/>
                  <a:gd name="T49" fmla="*/ 247 h 247"/>
                  <a:gd name="T50" fmla="*/ 70 w 204"/>
                  <a:gd name="T51" fmla="*/ 243 h 247"/>
                  <a:gd name="T52" fmla="*/ 44 w 204"/>
                  <a:gd name="T53" fmla="*/ 234 h 247"/>
                  <a:gd name="T54" fmla="*/ 24 w 204"/>
                  <a:gd name="T55" fmla="*/ 222 h 247"/>
                  <a:gd name="T56" fmla="*/ 12 w 204"/>
                  <a:gd name="T57" fmla="*/ 205 h 247"/>
                  <a:gd name="T58" fmla="*/ 5 w 204"/>
                  <a:gd name="T59" fmla="*/ 189 h 247"/>
                  <a:gd name="T60" fmla="*/ 0 w 204"/>
                  <a:gd name="T61" fmla="*/ 160 h 247"/>
                  <a:gd name="T62" fmla="*/ 65 w 204"/>
                  <a:gd name="T63" fmla="*/ 151 h 247"/>
                  <a:gd name="T64" fmla="*/ 65 w 204"/>
                  <a:gd name="T65" fmla="*/ 160 h 247"/>
                  <a:gd name="T66" fmla="*/ 70 w 204"/>
                  <a:gd name="T67" fmla="*/ 175 h 247"/>
                  <a:gd name="T68" fmla="*/ 74 w 204"/>
                  <a:gd name="T69" fmla="*/ 180 h 247"/>
                  <a:gd name="T70" fmla="*/ 86 w 204"/>
                  <a:gd name="T71" fmla="*/ 189 h 247"/>
                  <a:gd name="T72" fmla="*/ 102 w 204"/>
                  <a:gd name="T73" fmla="*/ 191 h 247"/>
                  <a:gd name="T74" fmla="*/ 114 w 204"/>
                  <a:gd name="T75" fmla="*/ 189 h 247"/>
                  <a:gd name="T76" fmla="*/ 125 w 204"/>
                  <a:gd name="T77" fmla="*/ 186 h 247"/>
                  <a:gd name="T78" fmla="*/ 130 w 204"/>
                  <a:gd name="T79" fmla="*/ 177 h 247"/>
                  <a:gd name="T80" fmla="*/ 134 w 204"/>
                  <a:gd name="T81" fmla="*/ 164 h 247"/>
                  <a:gd name="T82" fmla="*/ 132 w 204"/>
                  <a:gd name="T83" fmla="*/ 157 h 247"/>
                  <a:gd name="T84" fmla="*/ 126 w 204"/>
                  <a:gd name="T85" fmla="*/ 148 h 247"/>
                  <a:gd name="T86" fmla="*/ 112 w 204"/>
                  <a:gd name="T87" fmla="*/ 141 h 247"/>
                  <a:gd name="T88" fmla="*/ 102 w 204"/>
                  <a:gd name="T89" fmla="*/ 139 h 247"/>
                  <a:gd name="T90" fmla="*/ 82 w 204"/>
                  <a:gd name="T91" fmla="*/ 141 h 247"/>
                  <a:gd name="T92" fmla="*/ 82 w 204"/>
                  <a:gd name="T93" fmla="*/ 94 h 247"/>
                  <a:gd name="T94" fmla="*/ 102 w 204"/>
                  <a:gd name="T95" fmla="*/ 96 h 247"/>
                  <a:gd name="T96" fmla="*/ 123 w 204"/>
                  <a:gd name="T97" fmla="*/ 92 h 247"/>
                  <a:gd name="T98" fmla="*/ 130 w 204"/>
                  <a:gd name="T99" fmla="*/ 85 h 247"/>
                  <a:gd name="T100" fmla="*/ 134 w 204"/>
                  <a:gd name="T101" fmla="*/ 74 h 247"/>
                  <a:gd name="T102" fmla="*/ 134 w 204"/>
                  <a:gd name="T103" fmla="*/ 69 h 247"/>
                  <a:gd name="T104" fmla="*/ 128 w 204"/>
                  <a:gd name="T105" fmla="*/ 61 h 247"/>
                  <a:gd name="T106" fmla="*/ 114 w 204"/>
                  <a:gd name="T107" fmla="*/ 54 h 247"/>
                  <a:gd name="T108" fmla="*/ 104 w 204"/>
                  <a:gd name="T109" fmla="*/ 52 h 247"/>
                  <a:gd name="T110" fmla="*/ 84 w 204"/>
                  <a:gd name="T111" fmla="*/ 58 h 247"/>
                  <a:gd name="T112" fmla="*/ 75 w 204"/>
                  <a:gd name="T113" fmla="*/ 65 h 247"/>
                  <a:gd name="T114" fmla="*/ 70 w 204"/>
                  <a:gd name="T115" fmla="*/ 76 h 247"/>
                  <a:gd name="T116" fmla="*/ 7 w 204"/>
                  <a:gd name="T117" fmla="*/ 83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4" h="247">
                    <a:moveTo>
                      <a:pt x="7" y="83"/>
                    </a:moveTo>
                    <a:lnTo>
                      <a:pt x="7" y="83"/>
                    </a:lnTo>
                    <a:lnTo>
                      <a:pt x="9" y="63"/>
                    </a:lnTo>
                    <a:lnTo>
                      <a:pt x="12" y="54"/>
                    </a:lnTo>
                    <a:lnTo>
                      <a:pt x="16" y="45"/>
                    </a:lnTo>
                    <a:lnTo>
                      <a:pt x="24" y="32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51" y="11"/>
                    </a:lnTo>
                    <a:lnTo>
                      <a:pt x="67" y="5"/>
                    </a:lnTo>
                    <a:lnTo>
                      <a:pt x="86" y="2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28" y="2"/>
                    </a:lnTo>
                    <a:lnTo>
                      <a:pt x="148" y="7"/>
                    </a:lnTo>
                    <a:lnTo>
                      <a:pt x="163" y="14"/>
                    </a:lnTo>
                    <a:lnTo>
                      <a:pt x="176" y="23"/>
                    </a:lnTo>
                    <a:lnTo>
                      <a:pt x="185" y="32"/>
                    </a:lnTo>
                    <a:lnTo>
                      <a:pt x="192" y="43"/>
                    </a:lnTo>
                    <a:lnTo>
                      <a:pt x="195" y="54"/>
                    </a:lnTo>
                    <a:lnTo>
                      <a:pt x="195" y="61"/>
                    </a:lnTo>
                    <a:lnTo>
                      <a:pt x="195" y="61"/>
                    </a:lnTo>
                    <a:lnTo>
                      <a:pt x="195" y="79"/>
                    </a:lnTo>
                    <a:lnTo>
                      <a:pt x="192" y="90"/>
                    </a:lnTo>
                    <a:lnTo>
                      <a:pt x="186" y="99"/>
                    </a:lnTo>
                    <a:lnTo>
                      <a:pt x="181" y="106"/>
                    </a:lnTo>
                    <a:lnTo>
                      <a:pt x="174" y="110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65" y="114"/>
                    </a:lnTo>
                    <a:lnTo>
                      <a:pt x="165" y="114"/>
                    </a:lnTo>
                    <a:lnTo>
                      <a:pt x="170" y="117"/>
                    </a:lnTo>
                    <a:lnTo>
                      <a:pt x="177" y="119"/>
                    </a:lnTo>
                    <a:lnTo>
                      <a:pt x="185" y="123"/>
                    </a:lnTo>
                    <a:lnTo>
                      <a:pt x="192" y="130"/>
                    </a:lnTo>
                    <a:lnTo>
                      <a:pt x="197" y="139"/>
                    </a:lnTo>
                    <a:lnTo>
                      <a:pt x="202" y="153"/>
                    </a:lnTo>
                    <a:lnTo>
                      <a:pt x="204" y="171"/>
                    </a:lnTo>
                    <a:lnTo>
                      <a:pt x="204" y="171"/>
                    </a:lnTo>
                    <a:lnTo>
                      <a:pt x="202" y="182"/>
                    </a:lnTo>
                    <a:lnTo>
                      <a:pt x="199" y="195"/>
                    </a:lnTo>
                    <a:lnTo>
                      <a:pt x="192" y="207"/>
                    </a:lnTo>
                    <a:lnTo>
                      <a:pt x="183" y="220"/>
                    </a:lnTo>
                    <a:lnTo>
                      <a:pt x="170" y="231"/>
                    </a:lnTo>
                    <a:lnTo>
                      <a:pt x="153" y="238"/>
                    </a:lnTo>
                    <a:lnTo>
                      <a:pt x="142" y="241"/>
                    </a:lnTo>
                    <a:lnTo>
                      <a:pt x="132" y="243"/>
                    </a:lnTo>
                    <a:lnTo>
                      <a:pt x="118" y="245"/>
                    </a:lnTo>
                    <a:lnTo>
                      <a:pt x="105" y="247"/>
                    </a:lnTo>
                    <a:lnTo>
                      <a:pt x="105" y="247"/>
                    </a:lnTo>
                    <a:lnTo>
                      <a:pt x="86" y="245"/>
                    </a:lnTo>
                    <a:lnTo>
                      <a:pt x="70" y="243"/>
                    </a:lnTo>
                    <a:lnTo>
                      <a:pt x="56" y="240"/>
                    </a:lnTo>
                    <a:lnTo>
                      <a:pt x="44" y="234"/>
                    </a:lnTo>
                    <a:lnTo>
                      <a:pt x="33" y="227"/>
                    </a:lnTo>
                    <a:lnTo>
                      <a:pt x="24" y="222"/>
                    </a:lnTo>
                    <a:lnTo>
                      <a:pt x="17" y="214"/>
                    </a:lnTo>
                    <a:lnTo>
                      <a:pt x="12" y="205"/>
                    </a:lnTo>
                    <a:lnTo>
                      <a:pt x="9" y="198"/>
                    </a:lnTo>
                    <a:lnTo>
                      <a:pt x="5" y="189"/>
                    </a:lnTo>
                    <a:lnTo>
                      <a:pt x="2" y="175"/>
                    </a:lnTo>
                    <a:lnTo>
                      <a:pt x="0" y="160"/>
                    </a:lnTo>
                    <a:lnTo>
                      <a:pt x="0" y="151"/>
                    </a:lnTo>
                    <a:lnTo>
                      <a:pt x="65" y="151"/>
                    </a:lnTo>
                    <a:lnTo>
                      <a:pt x="65" y="151"/>
                    </a:lnTo>
                    <a:lnTo>
                      <a:pt x="65" y="160"/>
                    </a:lnTo>
                    <a:lnTo>
                      <a:pt x="67" y="169"/>
                    </a:lnTo>
                    <a:lnTo>
                      <a:pt x="70" y="175"/>
                    </a:lnTo>
                    <a:lnTo>
                      <a:pt x="74" y="180"/>
                    </a:lnTo>
                    <a:lnTo>
                      <a:pt x="74" y="180"/>
                    </a:lnTo>
                    <a:lnTo>
                      <a:pt x="79" y="186"/>
                    </a:lnTo>
                    <a:lnTo>
                      <a:pt x="86" y="189"/>
                    </a:lnTo>
                    <a:lnTo>
                      <a:pt x="93" y="191"/>
                    </a:lnTo>
                    <a:lnTo>
                      <a:pt x="102" y="191"/>
                    </a:lnTo>
                    <a:lnTo>
                      <a:pt x="102" y="191"/>
                    </a:lnTo>
                    <a:lnTo>
                      <a:pt x="114" y="189"/>
                    </a:lnTo>
                    <a:lnTo>
                      <a:pt x="119" y="187"/>
                    </a:lnTo>
                    <a:lnTo>
                      <a:pt x="125" y="186"/>
                    </a:lnTo>
                    <a:lnTo>
                      <a:pt x="128" y="182"/>
                    </a:lnTo>
                    <a:lnTo>
                      <a:pt x="130" y="177"/>
                    </a:lnTo>
                    <a:lnTo>
                      <a:pt x="132" y="171"/>
                    </a:lnTo>
                    <a:lnTo>
                      <a:pt x="134" y="164"/>
                    </a:lnTo>
                    <a:lnTo>
                      <a:pt x="134" y="164"/>
                    </a:lnTo>
                    <a:lnTo>
                      <a:pt x="132" y="157"/>
                    </a:lnTo>
                    <a:lnTo>
                      <a:pt x="130" y="151"/>
                    </a:lnTo>
                    <a:lnTo>
                      <a:pt x="126" y="148"/>
                    </a:lnTo>
                    <a:lnTo>
                      <a:pt x="123" y="144"/>
                    </a:lnTo>
                    <a:lnTo>
                      <a:pt x="112" y="141"/>
                    </a:lnTo>
                    <a:lnTo>
                      <a:pt x="102" y="139"/>
                    </a:lnTo>
                    <a:lnTo>
                      <a:pt x="102" y="139"/>
                    </a:lnTo>
                    <a:lnTo>
                      <a:pt x="90" y="141"/>
                    </a:lnTo>
                    <a:lnTo>
                      <a:pt x="82" y="141"/>
                    </a:lnTo>
                    <a:lnTo>
                      <a:pt x="82" y="94"/>
                    </a:lnTo>
                    <a:lnTo>
                      <a:pt x="82" y="94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112" y="96"/>
                    </a:lnTo>
                    <a:lnTo>
                      <a:pt x="123" y="92"/>
                    </a:lnTo>
                    <a:lnTo>
                      <a:pt x="126" y="88"/>
                    </a:lnTo>
                    <a:lnTo>
                      <a:pt x="130" y="85"/>
                    </a:lnTo>
                    <a:lnTo>
                      <a:pt x="134" y="79"/>
                    </a:lnTo>
                    <a:lnTo>
                      <a:pt x="134" y="74"/>
                    </a:lnTo>
                    <a:lnTo>
                      <a:pt x="134" y="74"/>
                    </a:lnTo>
                    <a:lnTo>
                      <a:pt x="134" y="69"/>
                    </a:lnTo>
                    <a:lnTo>
                      <a:pt x="130" y="65"/>
                    </a:lnTo>
                    <a:lnTo>
                      <a:pt x="128" y="61"/>
                    </a:lnTo>
                    <a:lnTo>
                      <a:pt x="123" y="58"/>
                    </a:lnTo>
                    <a:lnTo>
                      <a:pt x="114" y="54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90" y="54"/>
                    </a:lnTo>
                    <a:lnTo>
                      <a:pt x="84" y="58"/>
                    </a:lnTo>
                    <a:lnTo>
                      <a:pt x="79" y="59"/>
                    </a:lnTo>
                    <a:lnTo>
                      <a:pt x="75" y="65"/>
                    </a:lnTo>
                    <a:lnTo>
                      <a:pt x="72" y="70"/>
                    </a:lnTo>
                    <a:lnTo>
                      <a:pt x="70" y="76"/>
                    </a:lnTo>
                    <a:lnTo>
                      <a:pt x="70" y="83"/>
                    </a:lnTo>
                    <a:lnTo>
                      <a:pt x="7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/>
              <p:cNvSpPr>
                <a:spLocks noEditPoints="1"/>
              </p:cNvSpPr>
              <p:nvPr/>
            </p:nvSpPr>
            <p:spPr bwMode="auto">
              <a:xfrm>
                <a:off x="4429" y="1120"/>
                <a:ext cx="169" cy="185"/>
              </a:xfrm>
              <a:custGeom>
                <a:avLst/>
                <a:gdLst>
                  <a:gd name="T0" fmla="*/ 70 w 169"/>
                  <a:gd name="T1" fmla="*/ 0 h 185"/>
                  <a:gd name="T2" fmla="*/ 98 w 169"/>
                  <a:gd name="T3" fmla="*/ 0 h 185"/>
                  <a:gd name="T4" fmla="*/ 169 w 169"/>
                  <a:gd name="T5" fmla="*/ 185 h 185"/>
                  <a:gd name="T6" fmla="*/ 142 w 169"/>
                  <a:gd name="T7" fmla="*/ 185 h 185"/>
                  <a:gd name="T8" fmla="*/ 121 w 169"/>
                  <a:gd name="T9" fmla="*/ 129 h 185"/>
                  <a:gd name="T10" fmla="*/ 46 w 169"/>
                  <a:gd name="T11" fmla="*/ 129 h 185"/>
                  <a:gd name="T12" fmla="*/ 25 w 169"/>
                  <a:gd name="T13" fmla="*/ 185 h 185"/>
                  <a:gd name="T14" fmla="*/ 0 w 169"/>
                  <a:gd name="T15" fmla="*/ 185 h 185"/>
                  <a:gd name="T16" fmla="*/ 70 w 169"/>
                  <a:gd name="T17" fmla="*/ 0 h 185"/>
                  <a:gd name="T18" fmla="*/ 53 w 169"/>
                  <a:gd name="T19" fmla="*/ 108 h 185"/>
                  <a:gd name="T20" fmla="*/ 114 w 169"/>
                  <a:gd name="T21" fmla="*/ 108 h 185"/>
                  <a:gd name="T22" fmla="*/ 84 w 169"/>
                  <a:gd name="T23" fmla="*/ 21 h 185"/>
                  <a:gd name="T24" fmla="*/ 84 w 169"/>
                  <a:gd name="T25" fmla="*/ 21 h 185"/>
                  <a:gd name="T26" fmla="*/ 53 w 169"/>
                  <a:gd name="T27" fmla="*/ 10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9" h="185">
                    <a:moveTo>
                      <a:pt x="70" y="0"/>
                    </a:moveTo>
                    <a:lnTo>
                      <a:pt x="98" y="0"/>
                    </a:lnTo>
                    <a:lnTo>
                      <a:pt x="169" y="185"/>
                    </a:lnTo>
                    <a:lnTo>
                      <a:pt x="142" y="185"/>
                    </a:lnTo>
                    <a:lnTo>
                      <a:pt x="121" y="129"/>
                    </a:lnTo>
                    <a:lnTo>
                      <a:pt x="46" y="129"/>
                    </a:lnTo>
                    <a:lnTo>
                      <a:pt x="25" y="185"/>
                    </a:lnTo>
                    <a:lnTo>
                      <a:pt x="0" y="185"/>
                    </a:lnTo>
                    <a:lnTo>
                      <a:pt x="70" y="0"/>
                    </a:lnTo>
                    <a:close/>
                    <a:moveTo>
                      <a:pt x="53" y="108"/>
                    </a:moveTo>
                    <a:lnTo>
                      <a:pt x="114" y="108"/>
                    </a:lnTo>
                    <a:lnTo>
                      <a:pt x="84" y="21"/>
                    </a:lnTo>
                    <a:lnTo>
                      <a:pt x="84" y="21"/>
                    </a:lnTo>
                    <a:lnTo>
                      <a:pt x="53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0"/>
              <p:cNvSpPr>
                <a:spLocks noEditPoints="1"/>
              </p:cNvSpPr>
              <p:nvPr/>
            </p:nvSpPr>
            <p:spPr bwMode="auto">
              <a:xfrm>
                <a:off x="4614" y="1120"/>
                <a:ext cx="21" cy="185"/>
              </a:xfrm>
              <a:custGeom>
                <a:avLst/>
                <a:gdLst>
                  <a:gd name="T0" fmla="*/ 21 w 21"/>
                  <a:gd name="T1" fmla="*/ 27 h 185"/>
                  <a:gd name="T2" fmla="*/ 0 w 21"/>
                  <a:gd name="T3" fmla="*/ 27 h 185"/>
                  <a:gd name="T4" fmla="*/ 0 w 21"/>
                  <a:gd name="T5" fmla="*/ 0 h 185"/>
                  <a:gd name="T6" fmla="*/ 21 w 21"/>
                  <a:gd name="T7" fmla="*/ 0 h 185"/>
                  <a:gd name="T8" fmla="*/ 21 w 21"/>
                  <a:gd name="T9" fmla="*/ 27 h 185"/>
                  <a:gd name="T10" fmla="*/ 0 w 21"/>
                  <a:gd name="T11" fmla="*/ 50 h 185"/>
                  <a:gd name="T12" fmla="*/ 21 w 21"/>
                  <a:gd name="T13" fmla="*/ 50 h 185"/>
                  <a:gd name="T14" fmla="*/ 21 w 21"/>
                  <a:gd name="T15" fmla="*/ 185 h 185"/>
                  <a:gd name="T16" fmla="*/ 0 w 21"/>
                  <a:gd name="T17" fmla="*/ 185 h 185"/>
                  <a:gd name="T18" fmla="*/ 0 w 21"/>
                  <a:gd name="T19" fmla="*/ 5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85">
                    <a:moveTo>
                      <a:pt x="21" y="27"/>
                    </a:moveTo>
                    <a:lnTo>
                      <a:pt x="0" y="27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7"/>
                    </a:lnTo>
                    <a:close/>
                    <a:moveTo>
                      <a:pt x="0" y="50"/>
                    </a:moveTo>
                    <a:lnTo>
                      <a:pt x="21" y="50"/>
                    </a:lnTo>
                    <a:lnTo>
                      <a:pt x="21" y="185"/>
                    </a:lnTo>
                    <a:lnTo>
                      <a:pt x="0" y="18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4668" y="1166"/>
                <a:ext cx="183" cy="139"/>
              </a:xfrm>
              <a:custGeom>
                <a:avLst/>
                <a:gdLst>
                  <a:gd name="T0" fmla="*/ 20 w 183"/>
                  <a:gd name="T1" fmla="*/ 4 h 139"/>
                  <a:gd name="T2" fmla="*/ 21 w 183"/>
                  <a:gd name="T3" fmla="*/ 24 h 139"/>
                  <a:gd name="T4" fmla="*/ 28 w 183"/>
                  <a:gd name="T5" fmla="*/ 15 h 139"/>
                  <a:gd name="T6" fmla="*/ 49 w 183"/>
                  <a:gd name="T7" fmla="*/ 2 h 139"/>
                  <a:gd name="T8" fmla="*/ 64 w 183"/>
                  <a:gd name="T9" fmla="*/ 0 h 139"/>
                  <a:gd name="T10" fmla="*/ 85 w 183"/>
                  <a:gd name="T11" fmla="*/ 6 h 139"/>
                  <a:gd name="T12" fmla="*/ 97 w 183"/>
                  <a:gd name="T13" fmla="*/ 18 h 139"/>
                  <a:gd name="T14" fmla="*/ 99 w 183"/>
                  <a:gd name="T15" fmla="*/ 24 h 139"/>
                  <a:gd name="T16" fmla="*/ 116 w 183"/>
                  <a:gd name="T17" fmla="*/ 8 h 139"/>
                  <a:gd name="T18" fmla="*/ 139 w 183"/>
                  <a:gd name="T19" fmla="*/ 0 h 139"/>
                  <a:gd name="T20" fmla="*/ 150 w 183"/>
                  <a:gd name="T21" fmla="*/ 2 h 139"/>
                  <a:gd name="T22" fmla="*/ 166 w 183"/>
                  <a:gd name="T23" fmla="*/ 6 h 139"/>
                  <a:gd name="T24" fmla="*/ 176 w 183"/>
                  <a:gd name="T25" fmla="*/ 15 h 139"/>
                  <a:gd name="T26" fmla="*/ 183 w 183"/>
                  <a:gd name="T27" fmla="*/ 31 h 139"/>
                  <a:gd name="T28" fmla="*/ 183 w 183"/>
                  <a:gd name="T29" fmla="*/ 139 h 139"/>
                  <a:gd name="T30" fmla="*/ 162 w 183"/>
                  <a:gd name="T31" fmla="*/ 51 h 139"/>
                  <a:gd name="T32" fmla="*/ 160 w 183"/>
                  <a:gd name="T33" fmla="*/ 38 h 139"/>
                  <a:gd name="T34" fmla="*/ 157 w 183"/>
                  <a:gd name="T35" fmla="*/ 29 h 139"/>
                  <a:gd name="T36" fmla="*/ 150 w 183"/>
                  <a:gd name="T37" fmla="*/ 22 h 139"/>
                  <a:gd name="T38" fmla="*/ 137 w 183"/>
                  <a:gd name="T39" fmla="*/ 20 h 139"/>
                  <a:gd name="T40" fmla="*/ 129 w 183"/>
                  <a:gd name="T41" fmla="*/ 22 h 139"/>
                  <a:gd name="T42" fmla="*/ 116 w 183"/>
                  <a:gd name="T43" fmla="*/ 26 h 139"/>
                  <a:gd name="T44" fmla="*/ 108 w 183"/>
                  <a:gd name="T45" fmla="*/ 35 h 139"/>
                  <a:gd name="T46" fmla="*/ 102 w 183"/>
                  <a:gd name="T47" fmla="*/ 47 h 139"/>
                  <a:gd name="T48" fmla="*/ 102 w 183"/>
                  <a:gd name="T49" fmla="*/ 139 h 139"/>
                  <a:gd name="T50" fmla="*/ 81 w 183"/>
                  <a:gd name="T51" fmla="*/ 51 h 139"/>
                  <a:gd name="T52" fmla="*/ 79 w 183"/>
                  <a:gd name="T53" fmla="*/ 38 h 139"/>
                  <a:gd name="T54" fmla="*/ 76 w 183"/>
                  <a:gd name="T55" fmla="*/ 29 h 139"/>
                  <a:gd name="T56" fmla="*/ 69 w 183"/>
                  <a:gd name="T57" fmla="*/ 22 h 139"/>
                  <a:gd name="T58" fmla="*/ 56 w 183"/>
                  <a:gd name="T59" fmla="*/ 20 h 139"/>
                  <a:gd name="T60" fmla="*/ 48 w 183"/>
                  <a:gd name="T61" fmla="*/ 22 h 139"/>
                  <a:gd name="T62" fmla="*/ 34 w 183"/>
                  <a:gd name="T63" fmla="*/ 29 h 139"/>
                  <a:gd name="T64" fmla="*/ 25 w 183"/>
                  <a:gd name="T65" fmla="*/ 40 h 139"/>
                  <a:gd name="T66" fmla="*/ 21 w 183"/>
                  <a:gd name="T67" fmla="*/ 54 h 139"/>
                  <a:gd name="T68" fmla="*/ 0 w 183"/>
                  <a:gd name="T6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3" h="139">
                    <a:moveTo>
                      <a:pt x="0" y="4"/>
                    </a:moveTo>
                    <a:lnTo>
                      <a:pt x="20" y="4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8" y="15"/>
                    </a:lnTo>
                    <a:lnTo>
                      <a:pt x="39" y="8"/>
                    </a:lnTo>
                    <a:lnTo>
                      <a:pt x="49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4" y="2"/>
                    </a:lnTo>
                    <a:lnTo>
                      <a:pt x="85" y="6"/>
                    </a:lnTo>
                    <a:lnTo>
                      <a:pt x="93" y="13"/>
                    </a:lnTo>
                    <a:lnTo>
                      <a:pt x="97" y="18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108" y="15"/>
                    </a:lnTo>
                    <a:lnTo>
                      <a:pt x="116" y="8"/>
                    </a:lnTo>
                    <a:lnTo>
                      <a:pt x="127" y="2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50" y="2"/>
                    </a:lnTo>
                    <a:lnTo>
                      <a:pt x="159" y="4"/>
                    </a:lnTo>
                    <a:lnTo>
                      <a:pt x="166" y="6"/>
                    </a:lnTo>
                    <a:lnTo>
                      <a:pt x="171" y="9"/>
                    </a:lnTo>
                    <a:lnTo>
                      <a:pt x="176" y="15"/>
                    </a:lnTo>
                    <a:lnTo>
                      <a:pt x="180" y="22"/>
                    </a:lnTo>
                    <a:lnTo>
                      <a:pt x="183" y="31"/>
                    </a:lnTo>
                    <a:lnTo>
                      <a:pt x="183" y="40"/>
                    </a:lnTo>
                    <a:lnTo>
                      <a:pt x="183" y="139"/>
                    </a:lnTo>
                    <a:lnTo>
                      <a:pt x="162" y="139"/>
                    </a:lnTo>
                    <a:lnTo>
                      <a:pt x="162" y="51"/>
                    </a:lnTo>
                    <a:lnTo>
                      <a:pt x="162" y="51"/>
                    </a:lnTo>
                    <a:lnTo>
                      <a:pt x="160" y="38"/>
                    </a:lnTo>
                    <a:lnTo>
                      <a:pt x="160" y="33"/>
                    </a:lnTo>
                    <a:lnTo>
                      <a:pt x="157" y="29"/>
                    </a:lnTo>
                    <a:lnTo>
                      <a:pt x="153" y="26"/>
                    </a:lnTo>
                    <a:lnTo>
                      <a:pt x="150" y="22"/>
                    </a:lnTo>
                    <a:lnTo>
                      <a:pt x="144" y="22"/>
                    </a:lnTo>
                    <a:lnTo>
                      <a:pt x="137" y="20"/>
                    </a:lnTo>
                    <a:lnTo>
                      <a:pt x="137" y="20"/>
                    </a:lnTo>
                    <a:lnTo>
                      <a:pt x="129" y="22"/>
                    </a:lnTo>
                    <a:lnTo>
                      <a:pt x="123" y="24"/>
                    </a:lnTo>
                    <a:lnTo>
                      <a:pt x="116" y="26"/>
                    </a:lnTo>
                    <a:lnTo>
                      <a:pt x="111" y="29"/>
                    </a:lnTo>
                    <a:lnTo>
                      <a:pt x="108" y="35"/>
                    </a:lnTo>
                    <a:lnTo>
                      <a:pt x="104" y="40"/>
                    </a:lnTo>
                    <a:lnTo>
                      <a:pt x="102" y="47"/>
                    </a:lnTo>
                    <a:lnTo>
                      <a:pt x="102" y="54"/>
                    </a:lnTo>
                    <a:lnTo>
                      <a:pt x="102" y="139"/>
                    </a:lnTo>
                    <a:lnTo>
                      <a:pt x="81" y="139"/>
                    </a:lnTo>
                    <a:lnTo>
                      <a:pt x="81" y="51"/>
                    </a:lnTo>
                    <a:lnTo>
                      <a:pt x="81" y="51"/>
                    </a:lnTo>
                    <a:lnTo>
                      <a:pt x="79" y="38"/>
                    </a:lnTo>
                    <a:lnTo>
                      <a:pt x="78" y="33"/>
                    </a:lnTo>
                    <a:lnTo>
                      <a:pt x="76" y="29"/>
                    </a:lnTo>
                    <a:lnTo>
                      <a:pt x="72" y="26"/>
                    </a:lnTo>
                    <a:lnTo>
                      <a:pt x="69" y="22"/>
                    </a:lnTo>
                    <a:lnTo>
                      <a:pt x="64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48" y="22"/>
                    </a:lnTo>
                    <a:lnTo>
                      <a:pt x="41" y="24"/>
                    </a:lnTo>
                    <a:lnTo>
                      <a:pt x="34" y="29"/>
                    </a:lnTo>
                    <a:lnTo>
                      <a:pt x="28" y="35"/>
                    </a:lnTo>
                    <a:lnTo>
                      <a:pt x="25" y="40"/>
                    </a:lnTo>
                    <a:lnTo>
                      <a:pt x="23" y="45"/>
                    </a:lnTo>
                    <a:lnTo>
                      <a:pt x="21" y="54"/>
                    </a:lnTo>
                    <a:lnTo>
                      <a:pt x="21" y="139"/>
                    </a:lnTo>
                    <a:lnTo>
                      <a:pt x="0" y="13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806" y="1464"/>
                <a:ext cx="95" cy="122"/>
              </a:xfrm>
              <a:custGeom>
                <a:avLst/>
                <a:gdLst>
                  <a:gd name="T0" fmla="*/ 39 w 95"/>
                  <a:gd name="T1" fmla="*/ 122 h 122"/>
                  <a:gd name="T2" fmla="*/ 39 w 95"/>
                  <a:gd name="T3" fmla="*/ 14 h 122"/>
                  <a:gd name="T4" fmla="*/ 0 w 95"/>
                  <a:gd name="T5" fmla="*/ 14 h 122"/>
                  <a:gd name="T6" fmla="*/ 0 w 95"/>
                  <a:gd name="T7" fmla="*/ 0 h 122"/>
                  <a:gd name="T8" fmla="*/ 95 w 95"/>
                  <a:gd name="T9" fmla="*/ 0 h 122"/>
                  <a:gd name="T10" fmla="*/ 95 w 95"/>
                  <a:gd name="T11" fmla="*/ 14 h 122"/>
                  <a:gd name="T12" fmla="*/ 56 w 95"/>
                  <a:gd name="T13" fmla="*/ 14 h 122"/>
                  <a:gd name="T14" fmla="*/ 56 w 95"/>
                  <a:gd name="T15" fmla="*/ 122 h 122"/>
                  <a:gd name="T16" fmla="*/ 39 w 95"/>
                  <a:gd name="T1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22">
                    <a:moveTo>
                      <a:pt x="39" y="122"/>
                    </a:moveTo>
                    <a:lnTo>
                      <a:pt x="3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95" y="0"/>
                    </a:lnTo>
                    <a:lnTo>
                      <a:pt x="95" y="14"/>
                    </a:lnTo>
                    <a:lnTo>
                      <a:pt x="56" y="14"/>
                    </a:lnTo>
                    <a:lnTo>
                      <a:pt x="56" y="122"/>
                    </a:lnTo>
                    <a:lnTo>
                      <a:pt x="39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901" y="1498"/>
                <a:ext cx="70" cy="90"/>
              </a:xfrm>
              <a:custGeom>
                <a:avLst/>
                <a:gdLst>
                  <a:gd name="T0" fmla="*/ 58 w 70"/>
                  <a:gd name="T1" fmla="*/ 88 h 90"/>
                  <a:gd name="T2" fmla="*/ 58 w 70"/>
                  <a:gd name="T3" fmla="*/ 76 h 90"/>
                  <a:gd name="T4" fmla="*/ 58 w 70"/>
                  <a:gd name="T5" fmla="*/ 76 h 90"/>
                  <a:gd name="T6" fmla="*/ 53 w 70"/>
                  <a:gd name="T7" fmla="*/ 83 h 90"/>
                  <a:gd name="T8" fmla="*/ 46 w 70"/>
                  <a:gd name="T9" fmla="*/ 86 h 90"/>
                  <a:gd name="T10" fmla="*/ 39 w 70"/>
                  <a:gd name="T11" fmla="*/ 90 h 90"/>
                  <a:gd name="T12" fmla="*/ 30 w 70"/>
                  <a:gd name="T13" fmla="*/ 90 h 90"/>
                  <a:gd name="T14" fmla="*/ 30 w 70"/>
                  <a:gd name="T15" fmla="*/ 90 h 90"/>
                  <a:gd name="T16" fmla="*/ 23 w 70"/>
                  <a:gd name="T17" fmla="*/ 90 h 90"/>
                  <a:gd name="T18" fmla="*/ 16 w 70"/>
                  <a:gd name="T19" fmla="*/ 88 h 90"/>
                  <a:gd name="T20" fmla="*/ 16 w 70"/>
                  <a:gd name="T21" fmla="*/ 88 h 90"/>
                  <a:gd name="T22" fmla="*/ 9 w 70"/>
                  <a:gd name="T23" fmla="*/ 85 h 90"/>
                  <a:gd name="T24" fmla="*/ 5 w 70"/>
                  <a:gd name="T25" fmla="*/ 81 h 90"/>
                  <a:gd name="T26" fmla="*/ 5 w 70"/>
                  <a:gd name="T27" fmla="*/ 81 h 90"/>
                  <a:gd name="T28" fmla="*/ 2 w 70"/>
                  <a:gd name="T29" fmla="*/ 76 h 90"/>
                  <a:gd name="T30" fmla="*/ 0 w 70"/>
                  <a:gd name="T31" fmla="*/ 68 h 90"/>
                  <a:gd name="T32" fmla="*/ 0 w 70"/>
                  <a:gd name="T33" fmla="*/ 68 h 90"/>
                  <a:gd name="T34" fmla="*/ 0 w 70"/>
                  <a:gd name="T35" fmla="*/ 54 h 90"/>
                  <a:gd name="T36" fmla="*/ 0 w 70"/>
                  <a:gd name="T37" fmla="*/ 0 h 90"/>
                  <a:gd name="T38" fmla="*/ 14 w 70"/>
                  <a:gd name="T39" fmla="*/ 0 h 90"/>
                  <a:gd name="T40" fmla="*/ 14 w 70"/>
                  <a:gd name="T41" fmla="*/ 49 h 90"/>
                  <a:gd name="T42" fmla="*/ 14 w 70"/>
                  <a:gd name="T43" fmla="*/ 49 h 90"/>
                  <a:gd name="T44" fmla="*/ 16 w 70"/>
                  <a:gd name="T45" fmla="*/ 65 h 90"/>
                  <a:gd name="T46" fmla="*/ 16 w 70"/>
                  <a:gd name="T47" fmla="*/ 65 h 90"/>
                  <a:gd name="T48" fmla="*/ 18 w 70"/>
                  <a:gd name="T49" fmla="*/ 70 h 90"/>
                  <a:gd name="T50" fmla="*/ 21 w 70"/>
                  <a:gd name="T51" fmla="*/ 74 h 90"/>
                  <a:gd name="T52" fmla="*/ 21 w 70"/>
                  <a:gd name="T53" fmla="*/ 74 h 90"/>
                  <a:gd name="T54" fmla="*/ 26 w 70"/>
                  <a:gd name="T55" fmla="*/ 77 h 90"/>
                  <a:gd name="T56" fmla="*/ 33 w 70"/>
                  <a:gd name="T57" fmla="*/ 77 h 90"/>
                  <a:gd name="T58" fmla="*/ 33 w 70"/>
                  <a:gd name="T59" fmla="*/ 77 h 90"/>
                  <a:gd name="T60" fmla="*/ 39 w 70"/>
                  <a:gd name="T61" fmla="*/ 77 h 90"/>
                  <a:gd name="T62" fmla="*/ 46 w 70"/>
                  <a:gd name="T63" fmla="*/ 74 h 90"/>
                  <a:gd name="T64" fmla="*/ 46 w 70"/>
                  <a:gd name="T65" fmla="*/ 74 h 90"/>
                  <a:gd name="T66" fmla="*/ 51 w 70"/>
                  <a:gd name="T67" fmla="*/ 70 h 90"/>
                  <a:gd name="T68" fmla="*/ 53 w 70"/>
                  <a:gd name="T69" fmla="*/ 65 h 90"/>
                  <a:gd name="T70" fmla="*/ 53 w 70"/>
                  <a:gd name="T71" fmla="*/ 65 h 90"/>
                  <a:gd name="T72" fmla="*/ 56 w 70"/>
                  <a:gd name="T73" fmla="*/ 58 h 90"/>
                  <a:gd name="T74" fmla="*/ 56 w 70"/>
                  <a:gd name="T75" fmla="*/ 47 h 90"/>
                  <a:gd name="T76" fmla="*/ 56 w 70"/>
                  <a:gd name="T77" fmla="*/ 0 h 90"/>
                  <a:gd name="T78" fmla="*/ 70 w 70"/>
                  <a:gd name="T79" fmla="*/ 0 h 90"/>
                  <a:gd name="T80" fmla="*/ 70 w 70"/>
                  <a:gd name="T81" fmla="*/ 88 h 90"/>
                  <a:gd name="T82" fmla="*/ 58 w 70"/>
                  <a:gd name="T8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" h="90">
                    <a:moveTo>
                      <a:pt x="58" y="88"/>
                    </a:moveTo>
                    <a:lnTo>
                      <a:pt x="58" y="76"/>
                    </a:lnTo>
                    <a:lnTo>
                      <a:pt x="58" y="76"/>
                    </a:lnTo>
                    <a:lnTo>
                      <a:pt x="53" y="83"/>
                    </a:lnTo>
                    <a:lnTo>
                      <a:pt x="46" y="86"/>
                    </a:lnTo>
                    <a:lnTo>
                      <a:pt x="39" y="90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23" y="9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9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2" y="7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8" y="70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6" y="77"/>
                    </a:lnTo>
                    <a:lnTo>
                      <a:pt x="33" y="77"/>
                    </a:lnTo>
                    <a:lnTo>
                      <a:pt x="33" y="77"/>
                    </a:lnTo>
                    <a:lnTo>
                      <a:pt x="39" y="77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51" y="70"/>
                    </a:lnTo>
                    <a:lnTo>
                      <a:pt x="53" y="65"/>
                    </a:lnTo>
                    <a:lnTo>
                      <a:pt x="53" y="65"/>
                    </a:lnTo>
                    <a:lnTo>
                      <a:pt x="56" y="58"/>
                    </a:lnTo>
                    <a:lnTo>
                      <a:pt x="56" y="47"/>
                    </a:lnTo>
                    <a:lnTo>
                      <a:pt x="56" y="0"/>
                    </a:lnTo>
                    <a:lnTo>
                      <a:pt x="70" y="0"/>
                    </a:lnTo>
                    <a:lnTo>
                      <a:pt x="70" y="88"/>
                    </a:lnTo>
                    <a:lnTo>
                      <a:pt x="58" y="8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987" y="1494"/>
                <a:ext cx="118" cy="92"/>
              </a:xfrm>
              <a:custGeom>
                <a:avLst/>
                <a:gdLst>
                  <a:gd name="T0" fmla="*/ 0 w 118"/>
                  <a:gd name="T1" fmla="*/ 4 h 92"/>
                  <a:gd name="T2" fmla="*/ 13 w 118"/>
                  <a:gd name="T3" fmla="*/ 17 h 92"/>
                  <a:gd name="T4" fmla="*/ 18 w 118"/>
                  <a:gd name="T5" fmla="*/ 9 h 92"/>
                  <a:gd name="T6" fmla="*/ 25 w 118"/>
                  <a:gd name="T7" fmla="*/ 6 h 92"/>
                  <a:gd name="T8" fmla="*/ 39 w 118"/>
                  <a:gd name="T9" fmla="*/ 0 h 92"/>
                  <a:gd name="T10" fmla="*/ 48 w 118"/>
                  <a:gd name="T11" fmla="*/ 2 h 92"/>
                  <a:gd name="T12" fmla="*/ 55 w 118"/>
                  <a:gd name="T13" fmla="*/ 6 h 92"/>
                  <a:gd name="T14" fmla="*/ 64 w 118"/>
                  <a:gd name="T15" fmla="*/ 17 h 92"/>
                  <a:gd name="T16" fmla="*/ 71 w 118"/>
                  <a:gd name="T17" fmla="*/ 9 h 92"/>
                  <a:gd name="T18" fmla="*/ 83 w 118"/>
                  <a:gd name="T19" fmla="*/ 2 h 92"/>
                  <a:gd name="T20" fmla="*/ 92 w 118"/>
                  <a:gd name="T21" fmla="*/ 0 h 92"/>
                  <a:gd name="T22" fmla="*/ 108 w 118"/>
                  <a:gd name="T23" fmla="*/ 6 h 92"/>
                  <a:gd name="T24" fmla="*/ 111 w 118"/>
                  <a:gd name="T25" fmla="*/ 9 h 92"/>
                  <a:gd name="T26" fmla="*/ 116 w 118"/>
                  <a:gd name="T27" fmla="*/ 18 h 92"/>
                  <a:gd name="T28" fmla="*/ 118 w 118"/>
                  <a:gd name="T29" fmla="*/ 92 h 92"/>
                  <a:gd name="T30" fmla="*/ 104 w 118"/>
                  <a:gd name="T31" fmla="*/ 36 h 92"/>
                  <a:gd name="T32" fmla="*/ 102 w 118"/>
                  <a:gd name="T33" fmla="*/ 24 h 92"/>
                  <a:gd name="T34" fmla="*/ 101 w 118"/>
                  <a:gd name="T35" fmla="*/ 20 h 92"/>
                  <a:gd name="T36" fmla="*/ 97 w 118"/>
                  <a:gd name="T37" fmla="*/ 17 h 92"/>
                  <a:gd name="T38" fmla="*/ 88 w 118"/>
                  <a:gd name="T39" fmla="*/ 15 h 92"/>
                  <a:gd name="T40" fmla="*/ 79 w 118"/>
                  <a:gd name="T41" fmla="*/ 17 h 92"/>
                  <a:gd name="T42" fmla="*/ 72 w 118"/>
                  <a:gd name="T43" fmla="*/ 20 h 92"/>
                  <a:gd name="T44" fmla="*/ 69 w 118"/>
                  <a:gd name="T45" fmla="*/ 29 h 92"/>
                  <a:gd name="T46" fmla="*/ 67 w 118"/>
                  <a:gd name="T47" fmla="*/ 92 h 92"/>
                  <a:gd name="T48" fmla="*/ 51 w 118"/>
                  <a:gd name="T49" fmla="*/ 35 h 92"/>
                  <a:gd name="T50" fmla="*/ 51 w 118"/>
                  <a:gd name="T51" fmla="*/ 26 h 92"/>
                  <a:gd name="T52" fmla="*/ 48 w 118"/>
                  <a:gd name="T53" fmla="*/ 20 h 92"/>
                  <a:gd name="T54" fmla="*/ 35 w 118"/>
                  <a:gd name="T55" fmla="*/ 15 h 92"/>
                  <a:gd name="T56" fmla="*/ 30 w 118"/>
                  <a:gd name="T57" fmla="*/ 15 h 92"/>
                  <a:gd name="T58" fmla="*/ 25 w 118"/>
                  <a:gd name="T59" fmla="*/ 18 h 92"/>
                  <a:gd name="T60" fmla="*/ 18 w 118"/>
                  <a:gd name="T61" fmla="*/ 27 h 92"/>
                  <a:gd name="T62" fmla="*/ 16 w 118"/>
                  <a:gd name="T63" fmla="*/ 36 h 92"/>
                  <a:gd name="T64" fmla="*/ 14 w 118"/>
                  <a:gd name="T6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8" h="92">
                    <a:moveTo>
                      <a:pt x="0" y="92"/>
                    </a:moveTo>
                    <a:lnTo>
                      <a:pt x="0" y="4"/>
                    </a:lnTo>
                    <a:lnTo>
                      <a:pt x="13" y="4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8" y="9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8" y="2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60" y="9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1" y="9"/>
                    </a:lnTo>
                    <a:lnTo>
                      <a:pt x="76" y="6"/>
                    </a:lnTo>
                    <a:lnTo>
                      <a:pt x="83" y="2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2" y="2"/>
                    </a:lnTo>
                    <a:lnTo>
                      <a:pt x="108" y="6"/>
                    </a:lnTo>
                    <a:lnTo>
                      <a:pt x="111" y="9"/>
                    </a:lnTo>
                    <a:lnTo>
                      <a:pt x="111" y="9"/>
                    </a:lnTo>
                    <a:lnTo>
                      <a:pt x="115" y="13"/>
                    </a:lnTo>
                    <a:lnTo>
                      <a:pt x="116" y="18"/>
                    </a:lnTo>
                    <a:lnTo>
                      <a:pt x="118" y="31"/>
                    </a:lnTo>
                    <a:lnTo>
                      <a:pt x="118" y="92"/>
                    </a:lnTo>
                    <a:lnTo>
                      <a:pt x="104" y="92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1" y="20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79" y="17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1" y="24"/>
                    </a:lnTo>
                    <a:lnTo>
                      <a:pt x="69" y="29"/>
                    </a:lnTo>
                    <a:lnTo>
                      <a:pt x="67" y="40"/>
                    </a:lnTo>
                    <a:lnTo>
                      <a:pt x="67" y="92"/>
                    </a:lnTo>
                    <a:lnTo>
                      <a:pt x="51" y="92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26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4" y="15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0" y="15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0" y="22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36"/>
                    </a:lnTo>
                    <a:lnTo>
                      <a:pt x="14" y="47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5"/>
              <p:cNvSpPr>
                <a:spLocks noEditPoints="1"/>
              </p:cNvSpPr>
              <p:nvPr/>
            </p:nvSpPr>
            <p:spPr bwMode="auto">
              <a:xfrm>
                <a:off x="4114" y="1494"/>
                <a:ext cx="81" cy="94"/>
              </a:xfrm>
              <a:custGeom>
                <a:avLst/>
                <a:gdLst>
                  <a:gd name="T0" fmla="*/ 0 w 81"/>
                  <a:gd name="T1" fmla="*/ 47 h 94"/>
                  <a:gd name="T2" fmla="*/ 3 w 81"/>
                  <a:gd name="T3" fmla="*/ 26 h 94"/>
                  <a:gd name="T4" fmla="*/ 12 w 81"/>
                  <a:gd name="T5" fmla="*/ 11 h 94"/>
                  <a:gd name="T6" fmla="*/ 19 w 81"/>
                  <a:gd name="T7" fmla="*/ 8 h 94"/>
                  <a:gd name="T8" fmla="*/ 33 w 81"/>
                  <a:gd name="T9" fmla="*/ 2 h 94"/>
                  <a:gd name="T10" fmla="*/ 40 w 81"/>
                  <a:gd name="T11" fmla="*/ 0 h 94"/>
                  <a:gd name="T12" fmla="*/ 56 w 81"/>
                  <a:gd name="T13" fmla="*/ 4 h 94"/>
                  <a:gd name="T14" fmla="*/ 70 w 81"/>
                  <a:gd name="T15" fmla="*/ 13 h 94"/>
                  <a:gd name="T16" fmla="*/ 76 w 81"/>
                  <a:gd name="T17" fmla="*/ 20 h 94"/>
                  <a:gd name="T18" fmla="*/ 81 w 81"/>
                  <a:gd name="T19" fmla="*/ 36 h 94"/>
                  <a:gd name="T20" fmla="*/ 81 w 81"/>
                  <a:gd name="T21" fmla="*/ 47 h 94"/>
                  <a:gd name="T22" fmla="*/ 77 w 81"/>
                  <a:gd name="T23" fmla="*/ 74 h 94"/>
                  <a:gd name="T24" fmla="*/ 70 w 81"/>
                  <a:gd name="T25" fmla="*/ 83 h 94"/>
                  <a:gd name="T26" fmla="*/ 62 w 81"/>
                  <a:gd name="T27" fmla="*/ 89 h 94"/>
                  <a:gd name="T28" fmla="*/ 40 w 81"/>
                  <a:gd name="T29" fmla="*/ 94 h 94"/>
                  <a:gd name="T30" fmla="*/ 32 w 81"/>
                  <a:gd name="T31" fmla="*/ 94 h 94"/>
                  <a:gd name="T32" fmla="*/ 18 w 81"/>
                  <a:gd name="T33" fmla="*/ 89 h 94"/>
                  <a:gd name="T34" fmla="*/ 10 w 81"/>
                  <a:gd name="T35" fmla="*/ 83 h 94"/>
                  <a:gd name="T36" fmla="*/ 2 w 81"/>
                  <a:gd name="T37" fmla="*/ 69 h 94"/>
                  <a:gd name="T38" fmla="*/ 0 w 81"/>
                  <a:gd name="T39" fmla="*/ 47 h 94"/>
                  <a:gd name="T40" fmla="*/ 14 w 81"/>
                  <a:gd name="T41" fmla="*/ 47 h 94"/>
                  <a:gd name="T42" fmla="*/ 16 w 81"/>
                  <a:gd name="T43" fmla="*/ 63 h 94"/>
                  <a:gd name="T44" fmla="*/ 23 w 81"/>
                  <a:gd name="T45" fmla="*/ 74 h 94"/>
                  <a:gd name="T46" fmla="*/ 26 w 81"/>
                  <a:gd name="T47" fmla="*/ 78 h 94"/>
                  <a:gd name="T48" fmla="*/ 35 w 81"/>
                  <a:gd name="T49" fmla="*/ 81 h 94"/>
                  <a:gd name="T50" fmla="*/ 40 w 81"/>
                  <a:gd name="T51" fmla="*/ 83 h 94"/>
                  <a:gd name="T52" fmla="*/ 51 w 81"/>
                  <a:gd name="T53" fmla="*/ 80 h 94"/>
                  <a:gd name="T54" fmla="*/ 60 w 81"/>
                  <a:gd name="T55" fmla="*/ 74 h 94"/>
                  <a:gd name="T56" fmla="*/ 62 w 81"/>
                  <a:gd name="T57" fmla="*/ 69 h 94"/>
                  <a:gd name="T58" fmla="*/ 67 w 81"/>
                  <a:gd name="T59" fmla="*/ 47 h 94"/>
                  <a:gd name="T60" fmla="*/ 65 w 81"/>
                  <a:gd name="T61" fmla="*/ 33 h 94"/>
                  <a:gd name="T62" fmla="*/ 60 w 81"/>
                  <a:gd name="T63" fmla="*/ 22 h 94"/>
                  <a:gd name="T64" fmla="*/ 54 w 81"/>
                  <a:gd name="T65" fmla="*/ 18 h 94"/>
                  <a:gd name="T66" fmla="*/ 46 w 81"/>
                  <a:gd name="T67" fmla="*/ 15 h 94"/>
                  <a:gd name="T68" fmla="*/ 40 w 81"/>
                  <a:gd name="T69" fmla="*/ 13 h 94"/>
                  <a:gd name="T70" fmla="*/ 30 w 81"/>
                  <a:gd name="T71" fmla="*/ 17 h 94"/>
                  <a:gd name="T72" fmla="*/ 23 w 81"/>
                  <a:gd name="T73" fmla="*/ 22 h 94"/>
                  <a:gd name="T74" fmla="*/ 19 w 81"/>
                  <a:gd name="T75" fmla="*/ 27 h 94"/>
                  <a:gd name="T76" fmla="*/ 14 w 81"/>
                  <a:gd name="T77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" h="94">
                    <a:moveTo>
                      <a:pt x="0" y="47"/>
                    </a:moveTo>
                    <a:lnTo>
                      <a:pt x="0" y="47"/>
                    </a:lnTo>
                    <a:lnTo>
                      <a:pt x="0" y="36"/>
                    </a:lnTo>
                    <a:lnTo>
                      <a:pt x="3" y="26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63" y="8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6" y="20"/>
                    </a:lnTo>
                    <a:lnTo>
                      <a:pt x="79" y="27"/>
                    </a:lnTo>
                    <a:lnTo>
                      <a:pt x="81" y="36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6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0" y="83"/>
                    </a:lnTo>
                    <a:lnTo>
                      <a:pt x="62" y="89"/>
                    </a:lnTo>
                    <a:lnTo>
                      <a:pt x="62" y="89"/>
                    </a:lnTo>
                    <a:lnTo>
                      <a:pt x="51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32" y="94"/>
                    </a:lnTo>
                    <a:lnTo>
                      <a:pt x="25" y="92"/>
                    </a:lnTo>
                    <a:lnTo>
                      <a:pt x="18" y="89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5" y="76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  <a:moveTo>
                      <a:pt x="14" y="47"/>
                    </a:moveTo>
                    <a:lnTo>
                      <a:pt x="14" y="47"/>
                    </a:lnTo>
                    <a:lnTo>
                      <a:pt x="16" y="63"/>
                    </a:lnTo>
                    <a:lnTo>
                      <a:pt x="19" y="69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6" y="78"/>
                    </a:lnTo>
                    <a:lnTo>
                      <a:pt x="30" y="80"/>
                    </a:lnTo>
                    <a:lnTo>
                      <a:pt x="35" y="81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6" y="81"/>
                    </a:lnTo>
                    <a:lnTo>
                      <a:pt x="51" y="80"/>
                    </a:lnTo>
                    <a:lnTo>
                      <a:pt x="54" y="78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2" y="69"/>
                    </a:lnTo>
                    <a:lnTo>
                      <a:pt x="65" y="63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5" y="33"/>
                    </a:lnTo>
                    <a:lnTo>
                      <a:pt x="62" y="27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4" y="18"/>
                    </a:lnTo>
                    <a:lnTo>
                      <a:pt x="51" y="17"/>
                    </a:lnTo>
                    <a:lnTo>
                      <a:pt x="46" y="15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5" y="15"/>
                    </a:lnTo>
                    <a:lnTo>
                      <a:pt x="30" y="17"/>
                    </a:lnTo>
                    <a:lnTo>
                      <a:pt x="26" y="18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19" y="27"/>
                    </a:lnTo>
                    <a:lnTo>
                      <a:pt x="16" y="33"/>
                    </a:lnTo>
                    <a:lnTo>
                      <a:pt x="14" y="47"/>
                    </a:ln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auto">
              <a:xfrm>
                <a:off x="4204" y="1494"/>
                <a:ext cx="47" cy="92"/>
              </a:xfrm>
              <a:custGeom>
                <a:avLst/>
                <a:gdLst>
                  <a:gd name="T0" fmla="*/ 0 w 47"/>
                  <a:gd name="T1" fmla="*/ 92 h 92"/>
                  <a:gd name="T2" fmla="*/ 0 w 47"/>
                  <a:gd name="T3" fmla="*/ 4 h 92"/>
                  <a:gd name="T4" fmla="*/ 14 w 47"/>
                  <a:gd name="T5" fmla="*/ 4 h 92"/>
                  <a:gd name="T6" fmla="*/ 14 w 47"/>
                  <a:gd name="T7" fmla="*/ 17 h 92"/>
                  <a:gd name="T8" fmla="*/ 14 w 47"/>
                  <a:gd name="T9" fmla="*/ 17 h 92"/>
                  <a:gd name="T10" fmla="*/ 19 w 47"/>
                  <a:gd name="T11" fmla="*/ 9 h 92"/>
                  <a:gd name="T12" fmla="*/ 23 w 47"/>
                  <a:gd name="T13" fmla="*/ 4 h 92"/>
                  <a:gd name="T14" fmla="*/ 23 w 47"/>
                  <a:gd name="T15" fmla="*/ 4 h 92"/>
                  <a:gd name="T16" fmla="*/ 28 w 47"/>
                  <a:gd name="T17" fmla="*/ 2 h 92"/>
                  <a:gd name="T18" fmla="*/ 33 w 47"/>
                  <a:gd name="T19" fmla="*/ 0 h 92"/>
                  <a:gd name="T20" fmla="*/ 33 w 47"/>
                  <a:gd name="T21" fmla="*/ 0 h 92"/>
                  <a:gd name="T22" fmla="*/ 40 w 47"/>
                  <a:gd name="T23" fmla="*/ 2 h 92"/>
                  <a:gd name="T24" fmla="*/ 47 w 47"/>
                  <a:gd name="T25" fmla="*/ 6 h 92"/>
                  <a:gd name="T26" fmla="*/ 44 w 47"/>
                  <a:gd name="T27" fmla="*/ 20 h 92"/>
                  <a:gd name="T28" fmla="*/ 44 w 47"/>
                  <a:gd name="T29" fmla="*/ 20 h 92"/>
                  <a:gd name="T30" fmla="*/ 37 w 47"/>
                  <a:gd name="T31" fmla="*/ 18 h 92"/>
                  <a:gd name="T32" fmla="*/ 31 w 47"/>
                  <a:gd name="T33" fmla="*/ 17 h 92"/>
                  <a:gd name="T34" fmla="*/ 31 w 47"/>
                  <a:gd name="T35" fmla="*/ 17 h 92"/>
                  <a:gd name="T36" fmla="*/ 28 w 47"/>
                  <a:gd name="T37" fmla="*/ 18 h 92"/>
                  <a:gd name="T38" fmla="*/ 23 w 47"/>
                  <a:gd name="T39" fmla="*/ 20 h 92"/>
                  <a:gd name="T40" fmla="*/ 23 w 47"/>
                  <a:gd name="T41" fmla="*/ 20 h 92"/>
                  <a:gd name="T42" fmla="*/ 19 w 47"/>
                  <a:gd name="T43" fmla="*/ 24 h 92"/>
                  <a:gd name="T44" fmla="*/ 17 w 47"/>
                  <a:gd name="T45" fmla="*/ 27 h 92"/>
                  <a:gd name="T46" fmla="*/ 17 w 47"/>
                  <a:gd name="T47" fmla="*/ 27 h 92"/>
                  <a:gd name="T48" fmla="*/ 15 w 47"/>
                  <a:gd name="T49" fmla="*/ 36 h 92"/>
                  <a:gd name="T50" fmla="*/ 15 w 47"/>
                  <a:gd name="T51" fmla="*/ 45 h 92"/>
                  <a:gd name="T52" fmla="*/ 15 w 47"/>
                  <a:gd name="T53" fmla="*/ 92 h 92"/>
                  <a:gd name="T54" fmla="*/ 0 w 47"/>
                  <a:gd name="T5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8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0" y="2"/>
                    </a:lnTo>
                    <a:lnTo>
                      <a:pt x="47" y="6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37" y="18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8" y="18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19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36"/>
                    </a:lnTo>
                    <a:lnTo>
                      <a:pt x="15" y="45"/>
                    </a:lnTo>
                    <a:lnTo>
                      <a:pt x="15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4292" y="1464"/>
                <a:ext cx="116" cy="122"/>
              </a:xfrm>
              <a:custGeom>
                <a:avLst/>
                <a:gdLst>
                  <a:gd name="T0" fmla="*/ 0 w 116"/>
                  <a:gd name="T1" fmla="*/ 122 h 122"/>
                  <a:gd name="T2" fmla="*/ 0 w 116"/>
                  <a:gd name="T3" fmla="*/ 0 h 122"/>
                  <a:gd name="T4" fmla="*/ 24 w 116"/>
                  <a:gd name="T5" fmla="*/ 0 h 122"/>
                  <a:gd name="T6" fmla="*/ 52 w 116"/>
                  <a:gd name="T7" fmla="*/ 86 h 122"/>
                  <a:gd name="T8" fmla="*/ 52 w 116"/>
                  <a:gd name="T9" fmla="*/ 86 h 122"/>
                  <a:gd name="T10" fmla="*/ 59 w 116"/>
                  <a:gd name="T11" fmla="*/ 104 h 122"/>
                  <a:gd name="T12" fmla="*/ 59 w 116"/>
                  <a:gd name="T13" fmla="*/ 104 h 122"/>
                  <a:gd name="T14" fmla="*/ 65 w 116"/>
                  <a:gd name="T15" fmla="*/ 84 h 122"/>
                  <a:gd name="T16" fmla="*/ 95 w 116"/>
                  <a:gd name="T17" fmla="*/ 0 h 122"/>
                  <a:gd name="T18" fmla="*/ 116 w 116"/>
                  <a:gd name="T19" fmla="*/ 0 h 122"/>
                  <a:gd name="T20" fmla="*/ 116 w 116"/>
                  <a:gd name="T21" fmla="*/ 122 h 122"/>
                  <a:gd name="T22" fmla="*/ 100 w 116"/>
                  <a:gd name="T23" fmla="*/ 122 h 122"/>
                  <a:gd name="T24" fmla="*/ 100 w 116"/>
                  <a:gd name="T25" fmla="*/ 19 h 122"/>
                  <a:gd name="T26" fmla="*/ 65 w 116"/>
                  <a:gd name="T27" fmla="*/ 122 h 122"/>
                  <a:gd name="T28" fmla="*/ 51 w 116"/>
                  <a:gd name="T29" fmla="*/ 122 h 122"/>
                  <a:gd name="T30" fmla="*/ 15 w 116"/>
                  <a:gd name="T31" fmla="*/ 18 h 122"/>
                  <a:gd name="T32" fmla="*/ 15 w 116"/>
                  <a:gd name="T33" fmla="*/ 122 h 122"/>
                  <a:gd name="T34" fmla="*/ 0 w 116"/>
                  <a:gd name="T3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122">
                    <a:moveTo>
                      <a:pt x="0" y="122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59" y="104"/>
                    </a:lnTo>
                    <a:lnTo>
                      <a:pt x="59" y="104"/>
                    </a:lnTo>
                    <a:lnTo>
                      <a:pt x="65" y="84"/>
                    </a:lnTo>
                    <a:lnTo>
                      <a:pt x="95" y="0"/>
                    </a:lnTo>
                    <a:lnTo>
                      <a:pt x="116" y="0"/>
                    </a:lnTo>
                    <a:lnTo>
                      <a:pt x="116" y="122"/>
                    </a:lnTo>
                    <a:lnTo>
                      <a:pt x="100" y="122"/>
                    </a:lnTo>
                    <a:lnTo>
                      <a:pt x="100" y="19"/>
                    </a:lnTo>
                    <a:lnTo>
                      <a:pt x="65" y="122"/>
                    </a:lnTo>
                    <a:lnTo>
                      <a:pt x="51" y="122"/>
                    </a:lnTo>
                    <a:lnTo>
                      <a:pt x="15" y="18"/>
                    </a:lnTo>
                    <a:lnTo>
                      <a:pt x="15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8"/>
              <p:cNvSpPr>
                <a:spLocks noEditPoints="1"/>
              </p:cNvSpPr>
              <p:nvPr/>
            </p:nvSpPr>
            <p:spPr bwMode="auto">
              <a:xfrm>
                <a:off x="4424" y="1464"/>
                <a:ext cx="14" cy="122"/>
              </a:xfrm>
              <a:custGeom>
                <a:avLst/>
                <a:gdLst>
                  <a:gd name="T0" fmla="*/ 0 w 14"/>
                  <a:gd name="T1" fmla="*/ 16 h 122"/>
                  <a:gd name="T2" fmla="*/ 0 w 14"/>
                  <a:gd name="T3" fmla="*/ 0 h 122"/>
                  <a:gd name="T4" fmla="*/ 14 w 14"/>
                  <a:gd name="T5" fmla="*/ 0 h 122"/>
                  <a:gd name="T6" fmla="*/ 14 w 14"/>
                  <a:gd name="T7" fmla="*/ 16 h 122"/>
                  <a:gd name="T8" fmla="*/ 0 w 14"/>
                  <a:gd name="T9" fmla="*/ 16 h 122"/>
                  <a:gd name="T10" fmla="*/ 0 w 14"/>
                  <a:gd name="T11" fmla="*/ 122 h 122"/>
                  <a:gd name="T12" fmla="*/ 0 w 14"/>
                  <a:gd name="T13" fmla="*/ 34 h 122"/>
                  <a:gd name="T14" fmla="*/ 14 w 14"/>
                  <a:gd name="T15" fmla="*/ 34 h 122"/>
                  <a:gd name="T16" fmla="*/ 14 w 14"/>
                  <a:gd name="T17" fmla="*/ 122 h 122"/>
                  <a:gd name="T18" fmla="*/ 0 w 14"/>
                  <a:gd name="T1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2">
                    <a:moveTo>
                      <a:pt x="0" y="16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6"/>
                    </a:lnTo>
                    <a:lnTo>
                      <a:pt x="0" y="16"/>
                    </a:lnTo>
                    <a:close/>
                    <a:moveTo>
                      <a:pt x="0" y="122"/>
                    </a:moveTo>
                    <a:lnTo>
                      <a:pt x="0" y="34"/>
                    </a:lnTo>
                    <a:lnTo>
                      <a:pt x="14" y="34"/>
                    </a:lnTo>
                    <a:lnTo>
                      <a:pt x="14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4448" y="1494"/>
                <a:ext cx="76" cy="94"/>
              </a:xfrm>
              <a:custGeom>
                <a:avLst/>
                <a:gdLst>
                  <a:gd name="T0" fmla="*/ 76 w 76"/>
                  <a:gd name="T1" fmla="*/ 62 h 94"/>
                  <a:gd name="T2" fmla="*/ 74 w 76"/>
                  <a:gd name="T3" fmla="*/ 69 h 94"/>
                  <a:gd name="T4" fmla="*/ 69 w 76"/>
                  <a:gd name="T5" fmla="*/ 81 h 94"/>
                  <a:gd name="T6" fmla="*/ 64 w 76"/>
                  <a:gd name="T7" fmla="*/ 87 h 94"/>
                  <a:gd name="T8" fmla="*/ 53 w 76"/>
                  <a:gd name="T9" fmla="*/ 92 h 94"/>
                  <a:gd name="T10" fmla="*/ 39 w 76"/>
                  <a:gd name="T11" fmla="*/ 94 h 94"/>
                  <a:gd name="T12" fmla="*/ 30 w 76"/>
                  <a:gd name="T13" fmla="*/ 94 h 94"/>
                  <a:gd name="T14" fmla="*/ 16 w 76"/>
                  <a:gd name="T15" fmla="*/ 89 h 94"/>
                  <a:gd name="T16" fmla="*/ 11 w 76"/>
                  <a:gd name="T17" fmla="*/ 83 h 94"/>
                  <a:gd name="T18" fmla="*/ 2 w 76"/>
                  <a:gd name="T19" fmla="*/ 69 h 94"/>
                  <a:gd name="T20" fmla="*/ 0 w 76"/>
                  <a:gd name="T21" fmla="*/ 49 h 94"/>
                  <a:gd name="T22" fmla="*/ 0 w 76"/>
                  <a:gd name="T23" fmla="*/ 35 h 94"/>
                  <a:gd name="T24" fmla="*/ 4 w 76"/>
                  <a:gd name="T25" fmla="*/ 24 h 94"/>
                  <a:gd name="T26" fmla="*/ 18 w 76"/>
                  <a:gd name="T27" fmla="*/ 6 h 94"/>
                  <a:gd name="T28" fmla="*/ 28 w 76"/>
                  <a:gd name="T29" fmla="*/ 2 h 94"/>
                  <a:gd name="T30" fmla="*/ 39 w 76"/>
                  <a:gd name="T31" fmla="*/ 0 h 94"/>
                  <a:gd name="T32" fmla="*/ 58 w 76"/>
                  <a:gd name="T33" fmla="*/ 6 h 94"/>
                  <a:gd name="T34" fmla="*/ 64 w 76"/>
                  <a:gd name="T35" fmla="*/ 9 h 94"/>
                  <a:gd name="T36" fmla="*/ 71 w 76"/>
                  <a:gd name="T37" fmla="*/ 17 h 94"/>
                  <a:gd name="T38" fmla="*/ 60 w 76"/>
                  <a:gd name="T39" fmla="*/ 31 h 94"/>
                  <a:gd name="T40" fmla="*/ 57 w 76"/>
                  <a:gd name="T41" fmla="*/ 24 h 94"/>
                  <a:gd name="T42" fmla="*/ 53 w 76"/>
                  <a:gd name="T43" fmla="*/ 18 h 94"/>
                  <a:gd name="T44" fmla="*/ 41 w 76"/>
                  <a:gd name="T45" fmla="*/ 13 h 94"/>
                  <a:gd name="T46" fmla="*/ 35 w 76"/>
                  <a:gd name="T47" fmla="*/ 15 h 94"/>
                  <a:gd name="T48" fmla="*/ 25 w 76"/>
                  <a:gd name="T49" fmla="*/ 18 h 94"/>
                  <a:gd name="T50" fmla="*/ 21 w 76"/>
                  <a:gd name="T51" fmla="*/ 22 h 94"/>
                  <a:gd name="T52" fmla="*/ 16 w 76"/>
                  <a:gd name="T53" fmla="*/ 33 h 94"/>
                  <a:gd name="T54" fmla="*/ 14 w 76"/>
                  <a:gd name="T55" fmla="*/ 47 h 94"/>
                  <a:gd name="T56" fmla="*/ 18 w 76"/>
                  <a:gd name="T57" fmla="*/ 69 h 94"/>
                  <a:gd name="T58" fmla="*/ 21 w 76"/>
                  <a:gd name="T59" fmla="*/ 74 h 94"/>
                  <a:gd name="T60" fmla="*/ 30 w 76"/>
                  <a:gd name="T61" fmla="*/ 80 h 94"/>
                  <a:gd name="T62" fmla="*/ 39 w 76"/>
                  <a:gd name="T63" fmla="*/ 83 h 94"/>
                  <a:gd name="T64" fmla="*/ 48 w 76"/>
                  <a:gd name="T65" fmla="*/ 81 h 94"/>
                  <a:gd name="T66" fmla="*/ 53 w 76"/>
                  <a:gd name="T67" fmla="*/ 76 h 94"/>
                  <a:gd name="T68" fmla="*/ 62 w 76"/>
                  <a:gd name="T69" fmla="*/ 6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6" h="94">
                    <a:moveTo>
                      <a:pt x="62" y="60"/>
                    </a:moveTo>
                    <a:lnTo>
                      <a:pt x="76" y="62"/>
                    </a:lnTo>
                    <a:lnTo>
                      <a:pt x="76" y="62"/>
                    </a:lnTo>
                    <a:lnTo>
                      <a:pt x="74" y="69"/>
                    </a:lnTo>
                    <a:lnTo>
                      <a:pt x="72" y="76"/>
                    </a:lnTo>
                    <a:lnTo>
                      <a:pt x="69" y="81"/>
                    </a:lnTo>
                    <a:lnTo>
                      <a:pt x="64" y="87"/>
                    </a:lnTo>
                    <a:lnTo>
                      <a:pt x="64" y="87"/>
                    </a:lnTo>
                    <a:lnTo>
                      <a:pt x="58" y="90"/>
                    </a:lnTo>
                    <a:lnTo>
                      <a:pt x="53" y="92"/>
                    </a:lnTo>
                    <a:lnTo>
                      <a:pt x="46" y="94"/>
                    </a:lnTo>
                    <a:lnTo>
                      <a:pt x="39" y="94"/>
                    </a:lnTo>
                    <a:lnTo>
                      <a:pt x="39" y="94"/>
                    </a:lnTo>
                    <a:lnTo>
                      <a:pt x="30" y="94"/>
                    </a:lnTo>
                    <a:lnTo>
                      <a:pt x="23" y="92"/>
                    </a:lnTo>
                    <a:lnTo>
                      <a:pt x="16" y="89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6" y="76"/>
                    </a:lnTo>
                    <a:lnTo>
                      <a:pt x="2" y="69"/>
                    </a:lnTo>
                    <a:lnTo>
                      <a:pt x="0" y="6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11" y="13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8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53" y="2"/>
                    </a:lnTo>
                    <a:lnTo>
                      <a:pt x="58" y="6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7" y="13"/>
                    </a:lnTo>
                    <a:lnTo>
                      <a:pt x="71" y="17"/>
                    </a:lnTo>
                    <a:lnTo>
                      <a:pt x="74" y="29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57" y="24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48" y="15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5" y="15"/>
                    </a:lnTo>
                    <a:lnTo>
                      <a:pt x="30" y="17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0" y="27"/>
                    </a:lnTo>
                    <a:lnTo>
                      <a:pt x="16" y="33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6" y="63"/>
                    </a:lnTo>
                    <a:lnTo>
                      <a:pt x="18" y="69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5" y="78"/>
                    </a:lnTo>
                    <a:lnTo>
                      <a:pt x="30" y="80"/>
                    </a:lnTo>
                    <a:lnTo>
                      <a:pt x="34" y="81"/>
                    </a:lnTo>
                    <a:lnTo>
                      <a:pt x="39" y="83"/>
                    </a:lnTo>
                    <a:lnTo>
                      <a:pt x="39" y="83"/>
                    </a:lnTo>
                    <a:lnTo>
                      <a:pt x="48" y="81"/>
                    </a:lnTo>
                    <a:lnTo>
                      <a:pt x="53" y="76"/>
                    </a:lnTo>
                    <a:lnTo>
                      <a:pt x="53" y="76"/>
                    </a:lnTo>
                    <a:lnTo>
                      <a:pt x="58" y="71"/>
                    </a:lnTo>
                    <a:lnTo>
                      <a:pt x="62" y="60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4527" y="1494"/>
                <a:ext cx="48" cy="92"/>
              </a:xfrm>
              <a:custGeom>
                <a:avLst/>
                <a:gdLst>
                  <a:gd name="T0" fmla="*/ 0 w 48"/>
                  <a:gd name="T1" fmla="*/ 92 h 92"/>
                  <a:gd name="T2" fmla="*/ 0 w 48"/>
                  <a:gd name="T3" fmla="*/ 4 h 92"/>
                  <a:gd name="T4" fmla="*/ 14 w 48"/>
                  <a:gd name="T5" fmla="*/ 4 h 92"/>
                  <a:gd name="T6" fmla="*/ 14 w 48"/>
                  <a:gd name="T7" fmla="*/ 17 h 92"/>
                  <a:gd name="T8" fmla="*/ 14 w 48"/>
                  <a:gd name="T9" fmla="*/ 17 h 92"/>
                  <a:gd name="T10" fmla="*/ 20 w 48"/>
                  <a:gd name="T11" fmla="*/ 9 h 92"/>
                  <a:gd name="T12" fmla="*/ 23 w 48"/>
                  <a:gd name="T13" fmla="*/ 4 h 92"/>
                  <a:gd name="T14" fmla="*/ 23 w 48"/>
                  <a:gd name="T15" fmla="*/ 4 h 92"/>
                  <a:gd name="T16" fmla="*/ 29 w 48"/>
                  <a:gd name="T17" fmla="*/ 2 h 92"/>
                  <a:gd name="T18" fmla="*/ 34 w 48"/>
                  <a:gd name="T19" fmla="*/ 0 h 92"/>
                  <a:gd name="T20" fmla="*/ 34 w 48"/>
                  <a:gd name="T21" fmla="*/ 0 h 92"/>
                  <a:gd name="T22" fmla="*/ 41 w 48"/>
                  <a:gd name="T23" fmla="*/ 2 h 92"/>
                  <a:gd name="T24" fmla="*/ 48 w 48"/>
                  <a:gd name="T25" fmla="*/ 6 h 92"/>
                  <a:gd name="T26" fmla="*/ 43 w 48"/>
                  <a:gd name="T27" fmla="*/ 20 h 92"/>
                  <a:gd name="T28" fmla="*/ 43 w 48"/>
                  <a:gd name="T29" fmla="*/ 20 h 92"/>
                  <a:gd name="T30" fmla="*/ 37 w 48"/>
                  <a:gd name="T31" fmla="*/ 18 h 92"/>
                  <a:gd name="T32" fmla="*/ 32 w 48"/>
                  <a:gd name="T33" fmla="*/ 17 h 92"/>
                  <a:gd name="T34" fmla="*/ 32 w 48"/>
                  <a:gd name="T35" fmla="*/ 17 h 92"/>
                  <a:gd name="T36" fmla="*/ 29 w 48"/>
                  <a:gd name="T37" fmla="*/ 18 h 92"/>
                  <a:gd name="T38" fmla="*/ 23 w 48"/>
                  <a:gd name="T39" fmla="*/ 20 h 92"/>
                  <a:gd name="T40" fmla="*/ 23 w 48"/>
                  <a:gd name="T41" fmla="*/ 20 h 92"/>
                  <a:gd name="T42" fmla="*/ 20 w 48"/>
                  <a:gd name="T43" fmla="*/ 24 h 92"/>
                  <a:gd name="T44" fmla="*/ 18 w 48"/>
                  <a:gd name="T45" fmla="*/ 27 h 92"/>
                  <a:gd name="T46" fmla="*/ 18 w 48"/>
                  <a:gd name="T47" fmla="*/ 27 h 92"/>
                  <a:gd name="T48" fmla="*/ 16 w 48"/>
                  <a:gd name="T49" fmla="*/ 36 h 92"/>
                  <a:gd name="T50" fmla="*/ 16 w 48"/>
                  <a:gd name="T51" fmla="*/ 45 h 92"/>
                  <a:gd name="T52" fmla="*/ 16 w 48"/>
                  <a:gd name="T53" fmla="*/ 92 h 92"/>
                  <a:gd name="T54" fmla="*/ 0 w 48"/>
                  <a:gd name="T5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20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1" y="2"/>
                    </a:lnTo>
                    <a:lnTo>
                      <a:pt x="48" y="6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37" y="18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9" y="18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36"/>
                    </a:lnTo>
                    <a:lnTo>
                      <a:pt x="16" y="45"/>
                    </a:lnTo>
                    <a:lnTo>
                      <a:pt x="16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1"/>
              <p:cNvSpPr>
                <a:spLocks noEditPoints="1"/>
              </p:cNvSpPr>
              <p:nvPr/>
            </p:nvSpPr>
            <p:spPr bwMode="auto">
              <a:xfrm>
                <a:off x="4570" y="1494"/>
                <a:ext cx="82" cy="94"/>
              </a:xfrm>
              <a:custGeom>
                <a:avLst/>
                <a:gdLst>
                  <a:gd name="T0" fmla="*/ 0 w 82"/>
                  <a:gd name="T1" fmla="*/ 47 h 94"/>
                  <a:gd name="T2" fmla="*/ 3 w 82"/>
                  <a:gd name="T3" fmla="*/ 26 h 94"/>
                  <a:gd name="T4" fmla="*/ 14 w 82"/>
                  <a:gd name="T5" fmla="*/ 11 h 94"/>
                  <a:gd name="T6" fmla="*/ 21 w 82"/>
                  <a:gd name="T7" fmla="*/ 8 h 94"/>
                  <a:gd name="T8" fmla="*/ 33 w 82"/>
                  <a:gd name="T9" fmla="*/ 2 h 94"/>
                  <a:gd name="T10" fmla="*/ 42 w 82"/>
                  <a:gd name="T11" fmla="*/ 0 h 94"/>
                  <a:gd name="T12" fmla="*/ 58 w 82"/>
                  <a:gd name="T13" fmla="*/ 4 h 94"/>
                  <a:gd name="T14" fmla="*/ 72 w 82"/>
                  <a:gd name="T15" fmla="*/ 13 h 94"/>
                  <a:gd name="T16" fmla="*/ 75 w 82"/>
                  <a:gd name="T17" fmla="*/ 20 h 94"/>
                  <a:gd name="T18" fmla="*/ 82 w 82"/>
                  <a:gd name="T19" fmla="*/ 36 h 94"/>
                  <a:gd name="T20" fmla="*/ 82 w 82"/>
                  <a:gd name="T21" fmla="*/ 47 h 94"/>
                  <a:gd name="T22" fmla="*/ 77 w 82"/>
                  <a:gd name="T23" fmla="*/ 74 h 94"/>
                  <a:gd name="T24" fmla="*/ 72 w 82"/>
                  <a:gd name="T25" fmla="*/ 83 h 94"/>
                  <a:gd name="T26" fmla="*/ 63 w 82"/>
                  <a:gd name="T27" fmla="*/ 89 h 94"/>
                  <a:gd name="T28" fmla="*/ 42 w 82"/>
                  <a:gd name="T29" fmla="*/ 94 h 94"/>
                  <a:gd name="T30" fmla="*/ 33 w 82"/>
                  <a:gd name="T31" fmla="*/ 94 h 94"/>
                  <a:gd name="T32" fmla="*/ 17 w 82"/>
                  <a:gd name="T33" fmla="*/ 89 h 94"/>
                  <a:gd name="T34" fmla="*/ 12 w 82"/>
                  <a:gd name="T35" fmla="*/ 83 h 94"/>
                  <a:gd name="T36" fmla="*/ 3 w 82"/>
                  <a:gd name="T37" fmla="*/ 69 h 94"/>
                  <a:gd name="T38" fmla="*/ 0 w 82"/>
                  <a:gd name="T39" fmla="*/ 47 h 94"/>
                  <a:gd name="T40" fmla="*/ 15 w 82"/>
                  <a:gd name="T41" fmla="*/ 47 h 94"/>
                  <a:gd name="T42" fmla="*/ 17 w 82"/>
                  <a:gd name="T43" fmla="*/ 63 h 94"/>
                  <a:gd name="T44" fmla="*/ 23 w 82"/>
                  <a:gd name="T45" fmla="*/ 74 h 94"/>
                  <a:gd name="T46" fmla="*/ 28 w 82"/>
                  <a:gd name="T47" fmla="*/ 78 h 94"/>
                  <a:gd name="T48" fmla="*/ 37 w 82"/>
                  <a:gd name="T49" fmla="*/ 81 h 94"/>
                  <a:gd name="T50" fmla="*/ 42 w 82"/>
                  <a:gd name="T51" fmla="*/ 83 h 94"/>
                  <a:gd name="T52" fmla="*/ 52 w 82"/>
                  <a:gd name="T53" fmla="*/ 80 h 94"/>
                  <a:gd name="T54" fmla="*/ 59 w 82"/>
                  <a:gd name="T55" fmla="*/ 74 h 94"/>
                  <a:gd name="T56" fmla="*/ 63 w 82"/>
                  <a:gd name="T57" fmla="*/ 69 h 94"/>
                  <a:gd name="T58" fmla="*/ 67 w 82"/>
                  <a:gd name="T59" fmla="*/ 47 h 94"/>
                  <a:gd name="T60" fmla="*/ 65 w 82"/>
                  <a:gd name="T61" fmla="*/ 33 h 94"/>
                  <a:gd name="T62" fmla="*/ 59 w 82"/>
                  <a:gd name="T63" fmla="*/ 22 h 94"/>
                  <a:gd name="T64" fmla="*/ 56 w 82"/>
                  <a:gd name="T65" fmla="*/ 18 h 94"/>
                  <a:gd name="T66" fmla="*/ 47 w 82"/>
                  <a:gd name="T67" fmla="*/ 15 h 94"/>
                  <a:gd name="T68" fmla="*/ 42 w 82"/>
                  <a:gd name="T69" fmla="*/ 13 h 94"/>
                  <a:gd name="T70" fmla="*/ 31 w 82"/>
                  <a:gd name="T71" fmla="*/ 17 h 94"/>
                  <a:gd name="T72" fmla="*/ 23 w 82"/>
                  <a:gd name="T73" fmla="*/ 22 h 94"/>
                  <a:gd name="T74" fmla="*/ 19 w 82"/>
                  <a:gd name="T75" fmla="*/ 27 h 94"/>
                  <a:gd name="T76" fmla="*/ 15 w 82"/>
                  <a:gd name="T77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" h="94">
                    <a:moveTo>
                      <a:pt x="0" y="47"/>
                    </a:moveTo>
                    <a:lnTo>
                      <a:pt x="0" y="47"/>
                    </a:lnTo>
                    <a:lnTo>
                      <a:pt x="1" y="36"/>
                    </a:lnTo>
                    <a:lnTo>
                      <a:pt x="3" y="26"/>
                    </a:lnTo>
                    <a:lnTo>
                      <a:pt x="8" y="18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21" y="8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5" y="8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5" y="20"/>
                    </a:lnTo>
                    <a:lnTo>
                      <a:pt x="79" y="27"/>
                    </a:lnTo>
                    <a:lnTo>
                      <a:pt x="82" y="36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1" y="6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2" y="83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52" y="94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33" y="94"/>
                    </a:lnTo>
                    <a:lnTo>
                      <a:pt x="24" y="92"/>
                    </a:lnTo>
                    <a:lnTo>
                      <a:pt x="17" y="89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7" y="76"/>
                    </a:lnTo>
                    <a:lnTo>
                      <a:pt x="3" y="69"/>
                    </a:lnTo>
                    <a:lnTo>
                      <a:pt x="1" y="58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  <a:moveTo>
                      <a:pt x="15" y="47"/>
                    </a:moveTo>
                    <a:lnTo>
                      <a:pt x="15" y="47"/>
                    </a:lnTo>
                    <a:lnTo>
                      <a:pt x="17" y="63"/>
                    </a:lnTo>
                    <a:lnTo>
                      <a:pt x="19" y="69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8" y="78"/>
                    </a:lnTo>
                    <a:lnTo>
                      <a:pt x="31" y="80"/>
                    </a:lnTo>
                    <a:lnTo>
                      <a:pt x="37" y="81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7" y="81"/>
                    </a:lnTo>
                    <a:lnTo>
                      <a:pt x="52" y="80"/>
                    </a:lnTo>
                    <a:lnTo>
                      <a:pt x="56" y="78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63" y="69"/>
                    </a:lnTo>
                    <a:lnTo>
                      <a:pt x="65" y="63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5" y="33"/>
                    </a:lnTo>
                    <a:lnTo>
                      <a:pt x="63" y="27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6" y="18"/>
                    </a:lnTo>
                    <a:lnTo>
                      <a:pt x="52" y="17"/>
                    </a:lnTo>
                    <a:lnTo>
                      <a:pt x="47" y="15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7" y="15"/>
                    </a:lnTo>
                    <a:lnTo>
                      <a:pt x="31" y="17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19" y="27"/>
                    </a:lnTo>
                    <a:lnTo>
                      <a:pt x="17" y="33"/>
                    </a:lnTo>
                    <a:lnTo>
                      <a:pt x="15" y="47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2"/>
              <p:cNvSpPr>
                <a:spLocks noEditPoints="1"/>
              </p:cNvSpPr>
              <p:nvPr/>
            </p:nvSpPr>
            <p:spPr bwMode="auto">
              <a:xfrm>
                <a:off x="4656" y="1494"/>
                <a:ext cx="81" cy="94"/>
              </a:xfrm>
              <a:custGeom>
                <a:avLst/>
                <a:gdLst>
                  <a:gd name="T0" fmla="*/ 81 w 81"/>
                  <a:gd name="T1" fmla="*/ 65 h 94"/>
                  <a:gd name="T2" fmla="*/ 76 w 81"/>
                  <a:gd name="T3" fmla="*/ 78 h 94"/>
                  <a:gd name="T4" fmla="*/ 67 w 81"/>
                  <a:gd name="T5" fmla="*/ 87 h 94"/>
                  <a:gd name="T6" fmla="*/ 61 w 81"/>
                  <a:gd name="T7" fmla="*/ 90 h 94"/>
                  <a:gd name="T8" fmla="*/ 42 w 81"/>
                  <a:gd name="T9" fmla="*/ 94 h 94"/>
                  <a:gd name="T10" fmla="*/ 33 w 81"/>
                  <a:gd name="T11" fmla="*/ 94 h 94"/>
                  <a:gd name="T12" fmla="*/ 17 w 81"/>
                  <a:gd name="T13" fmla="*/ 89 h 94"/>
                  <a:gd name="T14" fmla="*/ 12 w 81"/>
                  <a:gd name="T15" fmla="*/ 83 h 94"/>
                  <a:gd name="T16" fmla="*/ 3 w 81"/>
                  <a:gd name="T17" fmla="*/ 69 h 94"/>
                  <a:gd name="T18" fmla="*/ 0 w 81"/>
                  <a:gd name="T19" fmla="*/ 49 h 94"/>
                  <a:gd name="T20" fmla="*/ 2 w 81"/>
                  <a:gd name="T21" fmla="*/ 38 h 94"/>
                  <a:gd name="T22" fmla="*/ 7 w 81"/>
                  <a:gd name="T23" fmla="*/ 20 h 94"/>
                  <a:gd name="T24" fmla="*/ 12 w 81"/>
                  <a:gd name="T25" fmla="*/ 13 h 94"/>
                  <a:gd name="T26" fmla="*/ 25 w 81"/>
                  <a:gd name="T27" fmla="*/ 4 h 94"/>
                  <a:gd name="T28" fmla="*/ 42 w 81"/>
                  <a:gd name="T29" fmla="*/ 0 h 94"/>
                  <a:gd name="T30" fmla="*/ 49 w 81"/>
                  <a:gd name="T31" fmla="*/ 2 h 94"/>
                  <a:gd name="T32" fmla="*/ 65 w 81"/>
                  <a:gd name="T33" fmla="*/ 8 h 94"/>
                  <a:gd name="T34" fmla="*/ 70 w 81"/>
                  <a:gd name="T35" fmla="*/ 13 h 94"/>
                  <a:gd name="T36" fmla="*/ 79 w 81"/>
                  <a:gd name="T37" fmla="*/ 27 h 94"/>
                  <a:gd name="T38" fmla="*/ 81 w 81"/>
                  <a:gd name="T39" fmla="*/ 47 h 94"/>
                  <a:gd name="T40" fmla="*/ 81 w 81"/>
                  <a:gd name="T41" fmla="*/ 53 h 94"/>
                  <a:gd name="T42" fmla="*/ 16 w 81"/>
                  <a:gd name="T43" fmla="*/ 53 h 94"/>
                  <a:gd name="T44" fmla="*/ 21 w 81"/>
                  <a:gd name="T45" fmla="*/ 71 h 94"/>
                  <a:gd name="T46" fmla="*/ 25 w 81"/>
                  <a:gd name="T47" fmla="*/ 74 h 94"/>
                  <a:gd name="T48" fmla="*/ 42 w 81"/>
                  <a:gd name="T49" fmla="*/ 83 h 94"/>
                  <a:gd name="T50" fmla="*/ 49 w 81"/>
                  <a:gd name="T51" fmla="*/ 81 h 94"/>
                  <a:gd name="T52" fmla="*/ 56 w 81"/>
                  <a:gd name="T53" fmla="*/ 78 h 94"/>
                  <a:gd name="T54" fmla="*/ 65 w 81"/>
                  <a:gd name="T55" fmla="*/ 63 h 94"/>
                  <a:gd name="T56" fmla="*/ 17 w 81"/>
                  <a:gd name="T57" fmla="*/ 40 h 94"/>
                  <a:gd name="T58" fmla="*/ 65 w 81"/>
                  <a:gd name="T59" fmla="*/ 40 h 94"/>
                  <a:gd name="T60" fmla="*/ 60 w 81"/>
                  <a:gd name="T61" fmla="*/ 22 h 94"/>
                  <a:gd name="T62" fmla="*/ 56 w 81"/>
                  <a:gd name="T63" fmla="*/ 18 h 94"/>
                  <a:gd name="T64" fmla="*/ 47 w 81"/>
                  <a:gd name="T65" fmla="*/ 15 h 94"/>
                  <a:gd name="T66" fmla="*/ 42 w 81"/>
                  <a:gd name="T67" fmla="*/ 13 h 94"/>
                  <a:gd name="T68" fmla="*/ 25 w 81"/>
                  <a:gd name="T69" fmla="*/ 20 h 94"/>
                  <a:gd name="T70" fmla="*/ 19 w 81"/>
                  <a:gd name="T71" fmla="*/ 29 h 94"/>
                  <a:gd name="T72" fmla="*/ 17 w 81"/>
                  <a:gd name="T73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" h="94">
                    <a:moveTo>
                      <a:pt x="65" y="63"/>
                    </a:moveTo>
                    <a:lnTo>
                      <a:pt x="81" y="65"/>
                    </a:lnTo>
                    <a:lnTo>
                      <a:pt x="81" y="65"/>
                    </a:lnTo>
                    <a:lnTo>
                      <a:pt x="76" y="78"/>
                    </a:lnTo>
                    <a:lnTo>
                      <a:pt x="72" y="83"/>
                    </a:lnTo>
                    <a:lnTo>
                      <a:pt x="67" y="87"/>
                    </a:lnTo>
                    <a:lnTo>
                      <a:pt x="67" y="87"/>
                    </a:lnTo>
                    <a:lnTo>
                      <a:pt x="61" y="90"/>
                    </a:lnTo>
                    <a:lnTo>
                      <a:pt x="56" y="92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33" y="94"/>
                    </a:lnTo>
                    <a:lnTo>
                      <a:pt x="25" y="92"/>
                    </a:lnTo>
                    <a:lnTo>
                      <a:pt x="17" y="89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7" y="76"/>
                    </a:lnTo>
                    <a:lnTo>
                      <a:pt x="3" y="69"/>
                    </a:lnTo>
                    <a:lnTo>
                      <a:pt x="2" y="6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38"/>
                    </a:lnTo>
                    <a:lnTo>
                      <a:pt x="3" y="29"/>
                    </a:lnTo>
                    <a:lnTo>
                      <a:pt x="7" y="20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25" y="4"/>
                    </a:lnTo>
                    <a:lnTo>
                      <a:pt x="33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8" y="4"/>
                    </a:lnTo>
                    <a:lnTo>
                      <a:pt x="65" y="8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6" y="20"/>
                    </a:lnTo>
                    <a:lnTo>
                      <a:pt x="79" y="27"/>
                    </a:lnTo>
                    <a:lnTo>
                      <a:pt x="81" y="38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53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7" y="65"/>
                    </a:lnTo>
                    <a:lnTo>
                      <a:pt x="21" y="71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32" y="80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9" y="81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61" y="72"/>
                    </a:lnTo>
                    <a:lnTo>
                      <a:pt x="65" y="63"/>
                    </a:lnTo>
                    <a:lnTo>
                      <a:pt x="65" y="63"/>
                    </a:lnTo>
                    <a:close/>
                    <a:moveTo>
                      <a:pt x="17" y="40"/>
                    </a:moveTo>
                    <a:lnTo>
                      <a:pt x="65" y="40"/>
                    </a:lnTo>
                    <a:lnTo>
                      <a:pt x="65" y="40"/>
                    </a:lnTo>
                    <a:lnTo>
                      <a:pt x="63" y="29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6" y="18"/>
                    </a:lnTo>
                    <a:lnTo>
                      <a:pt x="53" y="17"/>
                    </a:lnTo>
                    <a:lnTo>
                      <a:pt x="47" y="15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2" y="15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19" y="29"/>
                    </a:lnTo>
                    <a:lnTo>
                      <a:pt x="17" y="40"/>
                    </a:lnTo>
                    <a:lnTo>
                      <a:pt x="17" y="4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4747" y="1494"/>
                <a:ext cx="71" cy="92"/>
              </a:xfrm>
              <a:custGeom>
                <a:avLst/>
                <a:gdLst>
                  <a:gd name="T0" fmla="*/ 0 w 71"/>
                  <a:gd name="T1" fmla="*/ 92 h 92"/>
                  <a:gd name="T2" fmla="*/ 0 w 71"/>
                  <a:gd name="T3" fmla="*/ 4 h 92"/>
                  <a:gd name="T4" fmla="*/ 13 w 71"/>
                  <a:gd name="T5" fmla="*/ 4 h 92"/>
                  <a:gd name="T6" fmla="*/ 13 w 71"/>
                  <a:gd name="T7" fmla="*/ 17 h 92"/>
                  <a:gd name="T8" fmla="*/ 13 w 71"/>
                  <a:gd name="T9" fmla="*/ 17 h 92"/>
                  <a:gd name="T10" fmla="*/ 18 w 71"/>
                  <a:gd name="T11" fmla="*/ 9 h 92"/>
                  <a:gd name="T12" fmla="*/ 25 w 71"/>
                  <a:gd name="T13" fmla="*/ 4 h 92"/>
                  <a:gd name="T14" fmla="*/ 32 w 71"/>
                  <a:gd name="T15" fmla="*/ 2 h 92"/>
                  <a:gd name="T16" fmla="*/ 41 w 71"/>
                  <a:gd name="T17" fmla="*/ 0 h 92"/>
                  <a:gd name="T18" fmla="*/ 41 w 71"/>
                  <a:gd name="T19" fmla="*/ 0 h 92"/>
                  <a:gd name="T20" fmla="*/ 50 w 71"/>
                  <a:gd name="T21" fmla="*/ 2 h 92"/>
                  <a:gd name="T22" fmla="*/ 55 w 71"/>
                  <a:gd name="T23" fmla="*/ 4 h 92"/>
                  <a:gd name="T24" fmla="*/ 55 w 71"/>
                  <a:gd name="T25" fmla="*/ 4 h 92"/>
                  <a:gd name="T26" fmla="*/ 62 w 71"/>
                  <a:gd name="T27" fmla="*/ 8 h 92"/>
                  <a:gd name="T28" fmla="*/ 65 w 71"/>
                  <a:gd name="T29" fmla="*/ 11 h 92"/>
                  <a:gd name="T30" fmla="*/ 65 w 71"/>
                  <a:gd name="T31" fmla="*/ 11 h 92"/>
                  <a:gd name="T32" fmla="*/ 69 w 71"/>
                  <a:gd name="T33" fmla="*/ 17 h 92"/>
                  <a:gd name="T34" fmla="*/ 71 w 71"/>
                  <a:gd name="T35" fmla="*/ 24 h 92"/>
                  <a:gd name="T36" fmla="*/ 71 w 71"/>
                  <a:gd name="T37" fmla="*/ 24 h 92"/>
                  <a:gd name="T38" fmla="*/ 71 w 71"/>
                  <a:gd name="T39" fmla="*/ 38 h 92"/>
                  <a:gd name="T40" fmla="*/ 71 w 71"/>
                  <a:gd name="T41" fmla="*/ 92 h 92"/>
                  <a:gd name="T42" fmla="*/ 57 w 71"/>
                  <a:gd name="T43" fmla="*/ 92 h 92"/>
                  <a:gd name="T44" fmla="*/ 57 w 71"/>
                  <a:gd name="T45" fmla="*/ 38 h 92"/>
                  <a:gd name="T46" fmla="*/ 57 w 71"/>
                  <a:gd name="T47" fmla="*/ 38 h 92"/>
                  <a:gd name="T48" fmla="*/ 57 w 71"/>
                  <a:gd name="T49" fmla="*/ 31 h 92"/>
                  <a:gd name="T50" fmla="*/ 55 w 71"/>
                  <a:gd name="T51" fmla="*/ 24 h 92"/>
                  <a:gd name="T52" fmla="*/ 55 w 71"/>
                  <a:gd name="T53" fmla="*/ 24 h 92"/>
                  <a:gd name="T54" fmla="*/ 51 w 71"/>
                  <a:gd name="T55" fmla="*/ 20 h 92"/>
                  <a:gd name="T56" fmla="*/ 48 w 71"/>
                  <a:gd name="T57" fmla="*/ 17 h 92"/>
                  <a:gd name="T58" fmla="*/ 48 w 71"/>
                  <a:gd name="T59" fmla="*/ 17 h 92"/>
                  <a:gd name="T60" fmla="*/ 44 w 71"/>
                  <a:gd name="T61" fmla="*/ 15 h 92"/>
                  <a:gd name="T62" fmla="*/ 37 w 71"/>
                  <a:gd name="T63" fmla="*/ 15 h 92"/>
                  <a:gd name="T64" fmla="*/ 37 w 71"/>
                  <a:gd name="T65" fmla="*/ 15 h 92"/>
                  <a:gd name="T66" fmla="*/ 29 w 71"/>
                  <a:gd name="T67" fmla="*/ 17 h 92"/>
                  <a:gd name="T68" fmla="*/ 21 w 71"/>
                  <a:gd name="T69" fmla="*/ 20 h 92"/>
                  <a:gd name="T70" fmla="*/ 21 w 71"/>
                  <a:gd name="T71" fmla="*/ 20 h 92"/>
                  <a:gd name="T72" fmla="*/ 18 w 71"/>
                  <a:gd name="T73" fmla="*/ 24 h 92"/>
                  <a:gd name="T74" fmla="*/ 16 w 71"/>
                  <a:gd name="T75" fmla="*/ 29 h 92"/>
                  <a:gd name="T76" fmla="*/ 14 w 71"/>
                  <a:gd name="T77" fmla="*/ 44 h 92"/>
                  <a:gd name="T78" fmla="*/ 14 w 71"/>
                  <a:gd name="T79" fmla="*/ 92 h 92"/>
                  <a:gd name="T80" fmla="*/ 0 w 71"/>
                  <a:gd name="T8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" h="92">
                    <a:moveTo>
                      <a:pt x="0" y="92"/>
                    </a:moveTo>
                    <a:lnTo>
                      <a:pt x="0" y="4"/>
                    </a:lnTo>
                    <a:lnTo>
                      <a:pt x="13" y="4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8" y="9"/>
                    </a:lnTo>
                    <a:lnTo>
                      <a:pt x="25" y="4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0" y="2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62" y="8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9" y="17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38"/>
                    </a:lnTo>
                    <a:lnTo>
                      <a:pt x="71" y="92"/>
                    </a:lnTo>
                    <a:lnTo>
                      <a:pt x="57" y="92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1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1" y="20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4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29" y="17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24"/>
                    </a:lnTo>
                    <a:lnTo>
                      <a:pt x="16" y="29"/>
                    </a:lnTo>
                    <a:lnTo>
                      <a:pt x="14" y="44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4823" y="1498"/>
                <a:ext cx="81" cy="88"/>
              </a:xfrm>
              <a:custGeom>
                <a:avLst/>
                <a:gdLst>
                  <a:gd name="T0" fmla="*/ 33 w 81"/>
                  <a:gd name="T1" fmla="*/ 88 h 88"/>
                  <a:gd name="T2" fmla="*/ 0 w 81"/>
                  <a:gd name="T3" fmla="*/ 0 h 88"/>
                  <a:gd name="T4" fmla="*/ 16 w 81"/>
                  <a:gd name="T5" fmla="*/ 0 h 88"/>
                  <a:gd name="T6" fmla="*/ 35 w 81"/>
                  <a:gd name="T7" fmla="*/ 52 h 88"/>
                  <a:gd name="T8" fmla="*/ 35 w 81"/>
                  <a:gd name="T9" fmla="*/ 52 h 88"/>
                  <a:gd name="T10" fmla="*/ 40 w 81"/>
                  <a:gd name="T11" fmla="*/ 70 h 88"/>
                  <a:gd name="T12" fmla="*/ 40 w 81"/>
                  <a:gd name="T13" fmla="*/ 70 h 88"/>
                  <a:gd name="T14" fmla="*/ 46 w 81"/>
                  <a:gd name="T15" fmla="*/ 54 h 88"/>
                  <a:gd name="T16" fmla="*/ 65 w 81"/>
                  <a:gd name="T17" fmla="*/ 0 h 88"/>
                  <a:gd name="T18" fmla="*/ 81 w 81"/>
                  <a:gd name="T19" fmla="*/ 0 h 88"/>
                  <a:gd name="T20" fmla="*/ 48 w 81"/>
                  <a:gd name="T21" fmla="*/ 88 h 88"/>
                  <a:gd name="T22" fmla="*/ 33 w 81"/>
                  <a:gd name="T2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88">
                    <a:moveTo>
                      <a:pt x="33" y="88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40" y="70"/>
                    </a:lnTo>
                    <a:lnTo>
                      <a:pt x="40" y="70"/>
                    </a:lnTo>
                    <a:lnTo>
                      <a:pt x="46" y="54"/>
                    </a:lnTo>
                    <a:lnTo>
                      <a:pt x="65" y="0"/>
                    </a:lnTo>
                    <a:lnTo>
                      <a:pt x="81" y="0"/>
                    </a:lnTo>
                    <a:lnTo>
                      <a:pt x="48" y="88"/>
                    </a:lnTo>
                    <a:lnTo>
                      <a:pt x="33" y="8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5"/>
              <p:cNvSpPr>
                <a:spLocks noEditPoints="1"/>
              </p:cNvSpPr>
              <p:nvPr/>
            </p:nvSpPr>
            <p:spPr bwMode="auto">
              <a:xfrm>
                <a:off x="4909" y="1464"/>
                <a:ext cx="14" cy="122"/>
              </a:xfrm>
              <a:custGeom>
                <a:avLst/>
                <a:gdLst>
                  <a:gd name="T0" fmla="*/ 0 w 14"/>
                  <a:gd name="T1" fmla="*/ 16 h 122"/>
                  <a:gd name="T2" fmla="*/ 0 w 14"/>
                  <a:gd name="T3" fmla="*/ 0 h 122"/>
                  <a:gd name="T4" fmla="*/ 14 w 14"/>
                  <a:gd name="T5" fmla="*/ 0 h 122"/>
                  <a:gd name="T6" fmla="*/ 14 w 14"/>
                  <a:gd name="T7" fmla="*/ 16 h 122"/>
                  <a:gd name="T8" fmla="*/ 0 w 14"/>
                  <a:gd name="T9" fmla="*/ 16 h 122"/>
                  <a:gd name="T10" fmla="*/ 0 w 14"/>
                  <a:gd name="T11" fmla="*/ 122 h 122"/>
                  <a:gd name="T12" fmla="*/ 0 w 14"/>
                  <a:gd name="T13" fmla="*/ 34 h 122"/>
                  <a:gd name="T14" fmla="*/ 14 w 14"/>
                  <a:gd name="T15" fmla="*/ 34 h 122"/>
                  <a:gd name="T16" fmla="*/ 14 w 14"/>
                  <a:gd name="T17" fmla="*/ 122 h 122"/>
                  <a:gd name="T18" fmla="*/ 0 w 14"/>
                  <a:gd name="T1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2">
                    <a:moveTo>
                      <a:pt x="0" y="16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6"/>
                    </a:lnTo>
                    <a:lnTo>
                      <a:pt x="0" y="16"/>
                    </a:lnTo>
                    <a:close/>
                    <a:moveTo>
                      <a:pt x="0" y="122"/>
                    </a:moveTo>
                    <a:lnTo>
                      <a:pt x="0" y="34"/>
                    </a:lnTo>
                    <a:lnTo>
                      <a:pt x="14" y="34"/>
                    </a:lnTo>
                    <a:lnTo>
                      <a:pt x="14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4937" y="1494"/>
                <a:ext cx="48" cy="92"/>
              </a:xfrm>
              <a:custGeom>
                <a:avLst/>
                <a:gdLst>
                  <a:gd name="T0" fmla="*/ 0 w 48"/>
                  <a:gd name="T1" fmla="*/ 92 h 92"/>
                  <a:gd name="T2" fmla="*/ 0 w 48"/>
                  <a:gd name="T3" fmla="*/ 4 h 92"/>
                  <a:gd name="T4" fmla="*/ 14 w 48"/>
                  <a:gd name="T5" fmla="*/ 4 h 92"/>
                  <a:gd name="T6" fmla="*/ 14 w 48"/>
                  <a:gd name="T7" fmla="*/ 17 h 92"/>
                  <a:gd name="T8" fmla="*/ 14 w 48"/>
                  <a:gd name="T9" fmla="*/ 17 h 92"/>
                  <a:gd name="T10" fmla="*/ 18 w 48"/>
                  <a:gd name="T11" fmla="*/ 9 h 92"/>
                  <a:gd name="T12" fmla="*/ 23 w 48"/>
                  <a:gd name="T13" fmla="*/ 4 h 92"/>
                  <a:gd name="T14" fmla="*/ 23 w 48"/>
                  <a:gd name="T15" fmla="*/ 4 h 92"/>
                  <a:gd name="T16" fmla="*/ 29 w 48"/>
                  <a:gd name="T17" fmla="*/ 2 h 92"/>
                  <a:gd name="T18" fmla="*/ 32 w 48"/>
                  <a:gd name="T19" fmla="*/ 0 h 92"/>
                  <a:gd name="T20" fmla="*/ 32 w 48"/>
                  <a:gd name="T21" fmla="*/ 0 h 92"/>
                  <a:gd name="T22" fmla="*/ 41 w 48"/>
                  <a:gd name="T23" fmla="*/ 2 h 92"/>
                  <a:gd name="T24" fmla="*/ 48 w 48"/>
                  <a:gd name="T25" fmla="*/ 6 h 92"/>
                  <a:gd name="T26" fmla="*/ 43 w 48"/>
                  <a:gd name="T27" fmla="*/ 20 h 92"/>
                  <a:gd name="T28" fmla="*/ 43 w 48"/>
                  <a:gd name="T29" fmla="*/ 20 h 92"/>
                  <a:gd name="T30" fmla="*/ 37 w 48"/>
                  <a:gd name="T31" fmla="*/ 18 h 92"/>
                  <a:gd name="T32" fmla="*/ 32 w 48"/>
                  <a:gd name="T33" fmla="*/ 17 h 92"/>
                  <a:gd name="T34" fmla="*/ 32 w 48"/>
                  <a:gd name="T35" fmla="*/ 17 h 92"/>
                  <a:gd name="T36" fmla="*/ 27 w 48"/>
                  <a:gd name="T37" fmla="*/ 18 h 92"/>
                  <a:gd name="T38" fmla="*/ 23 w 48"/>
                  <a:gd name="T39" fmla="*/ 20 h 92"/>
                  <a:gd name="T40" fmla="*/ 23 w 48"/>
                  <a:gd name="T41" fmla="*/ 20 h 92"/>
                  <a:gd name="T42" fmla="*/ 20 w 48"/>
                  <a:gd name="T43" fmla="*/ 24 h 92"/>
                  <a:gd name="T44" fmla="*/ 18 w 48"/>
                  <a:gd name="T45" fmla="*/ 27 h 92"/>
                  <a:gd name="T46" fmla="*/ 18 w 48"/>
                  <a:gd name="T47" fmla="*/ 27 h 92"/>
                  <a:gd name="T48" fmla="*/ 16 w 48"/>
                  <a:gd name="T49" fmla="*/ 36 h 92"/>
                  <a:gd name="T50" fmla="*/ 14 w 48"/>
                  <a:gd name="T51" fmla="*/ 45 h 92"/>
                  <a:gd name="T52" fmla="*/ 14 w 48"/>
                  <a:gd name="T53" fmla="*/ 92 h 92"/>
                  <a:gd name="T54" fmla="*/ 0 w 48"/>
                  <a:gd name="T5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8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41" y="2"/>
                    </a:lnTo>
                    <a:lnTo>
                      <a:pt x="48" y="6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37" y="18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7" y="18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36"/>
                    </a:lnTo>
                    <a:lnTo>
                      <a:pt x="14" y="45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7"/>
              <p:cNvSpPr>
                <a:spLocks noEditPoints="1"/>
              </p:cNvSpPr>
              <p:nvPr/>
            </p:nvSpPr>
            <p:spPr bwMode="auto">
              <a:xfrm>
                <a:off x="4980" y="1494"/>
                <a:ext cx="82" cy="94"/>
              </a:xfrm>
              <a:custGeom>
                <a:avLst/>
                <a:gdLst>
                  <a:gd name="T0" fmla="*/ 0 w 82"/>
                  <a:gd name="T1" fmla="*/ 47 h 94"/>
                  <a:gd name="T2" fmla="*/ 3 w 82"/>
                  <a:gd name="T3" fmla="*/ 26 h 94"/>
                  <a:gd name="T4" fmla="*/ 14 w 82"/>
                  <a:gd name="T5" fmla="*/ 11 h 94"/>
                  <a:gd name="T6" fmla="*/ 19 w 82"/>
                  <a:gd name="T7" fmla="*/ 8 h 94"/>
                  <a:gd name="T8" fmla="*/ 33 w 82"/>
                  <a:gd name="T9" fmla="*/ 2 h 94"/>
                  <a:gd name="T10" fmla="*/ 40 w 82"/>
                  <a:gd name="T11" fmla="*/ 0 h 94"/>
                  <a:gd name="T12" fmla="*/ 58 w 82"/>
                  <a:gd name="T13" fmla="*/ 4 h 94"/>
                  <a:gd name="T14" fmla="*/ 70 w 82"/>
                  <a:gd name="T15" fmla="*/ 13 h 94"/>
                  <a:gd name="T16" fmla="*/ 75 w 82"/>
                  <a:gd name="T17" fmla="*/ 20 h 94"/>
                  <a:gd name="T18" fmla="*/ 81 w 82"/>
                  <a:gd name="T19" fmla="*/ 36 h 94"/>
                  <a:gd name="T20" fmla="*/ 82 w 82"/>
                  <a:gd name="T21" fmla="*/ 47 h 94"/>
                  <a:gd name="T22" fmla="*/ 77 w 82"/>
                  <a:gd name="T23" fmla="*/ 74 h 94"/>
                  <a:gd name="T24" fmla="*/ 70 w 82"/>
                  <a:gd name="T25" fmla="*/ 83 h 94"/>
                  <a:gd name="T26" fmla="*/ 61 w 82"/>
                  <a:gd name="T27" fmla="*/ 89 h 94"/>
                  <a:gd name="T28" fmla="*/ 40 w 82"/>
                  <a:gd name="T29" fmla="*/ 94 h 94"/>
                  <a:gd name="T30" fmla="*/ 31 w 82"/>
                  <a:gd name="T31" fmla="*/ 94 h 94"/>
                  <a:gd name="T32" fmla="*/ 17 w 82"/>
                  <a:gd name="T33" fmla="*/ 89 h 94"/>
                  <a:gd name="T34" fmla="*/ 12 w 82"/>
                  <a:gd name="T35" fmla="*/ 83 h 94"/>
                  <a:gd name="T36" fmla="*/ 3 w 82"/>
                  <a:gd name="T37" fmla="*/ 69 h 94"/>
                  <a:gd name="T38" fmla="*/ 0 w 82"/>
                  <a:gd name="T39" fmla="*/ 47 h 94"/>
                  <a:gd name="T40" fmla="*/ 15 w 82"/>
                  <a:gd name="T41" fmla="*/ 47 h 94"/>
                  <a:gd name="T42" fmla="*/ 17 w 82"/>
                  <a:gd name="T43" fmla="*/ 63 h 94"/>
                  <a:gd name="T44" fmla="*/ 22 w 82"/>
                  <a:gd name="T45" fmla="*/ 74 h 94"/>
                  <a:gd name="T46" fmla="*/ 26 w 82"/>
                  <a:gd name="T47" fmla="*/ 78 h 94"/>
                  <a:gd name="T48" fmla="*/ 35 w 82"/>
                  <a:gd name="T49" fmla="*/ 81 h 94"/>
                  <a:gd name="T50" fmla="*/ 40 w 82"/>
                  <a:gd name="T51" fmla="*/ 83 h 94"/>
                  <a:gd name="T52" fmla="*/ 51 w 82"/>
                  <a:gd name="T53" fmla="*/ 80 h 94"/>
                  <a:gd name="T54" fmla="*/ 59 w 82"/>
                  <a:gd name="T55" fmla="*/ 74 h 94"/>
                  <a:gd name="T56" fmla="*/ 63 w 82"/>
                  <a:gd name="T57" fmla="*/ 69 h 94"/>
                  <a:gd name="T58" fmla="*/ 66 w 82"/>
                  <a:gd name="T59" fmla="*/ 47 h 94"/>
                  <a:gd name="T60" fmla="*/ 65 w 82"/>
                  <a:gd name="T61" fmla="*/ 33 h 94"/>
                  <a:gd name="T62" fmla="*/ 59 w 82"/>
                  <a:gd name="T63" fmla="*/ 22 h 94"/>
                  <a:gd name="T64" fmla="*/ 56 w 82"/>
                  <a:gd name="T65" fmla="*/ 18 h 94"/>
                  <a:gd name="T66" fmla="*/ 45 w 82"/>
                  <a:gd name="T67" fmla="*/ 15 h 94"/>
                  <a:gd name="T68" fmla="*/ 40 w 82"/>
                  <a:gd name="T69" fmla="*/ 13 h 94"/>
                  <a:gd name="T70" fmla="*/ 31 w 82"/>
                  <a:gd name="T71" fmla="*/ 17 h 94"/>
                  <a:gd name="T72" fmla="*/ 22 w 82"/>
                  <a:gd name="T73" fmla="*/ 22 h 94"/>
                  <a:gd name="T74" fmla="*/ 19 w 82"/>
                  <a:gd name="T75" fmla="*/ 27 h 94"/>
                  <a:gd name="T76" fmla="*/ 15 w 82"/>
                  <a:gd name="T77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" h="94">
                    <a:moveTo>
                      <a:pt x="0" y="47"/>
                    </a:moveTo>
                    <a:lnTo>
                      <a:pt x="0" y="47"/>
                    </a:lnTo>
                    <a:lnTo>
                      <a:pt x="1" y="36"/>
                    </a:lnTo>
                    <a:lnTo>
                      <a:pt x="3" y="26"/>
                    </a:lnTo>
                    <a:lnTo>
                      <a:pt x="7" y="18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8" y="4"/>
                    </a:lnTo>
                    <a:lnTo>
                      <a:pt x="65" y="8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5" y="20"/>
                    </a:lnTo>
                    <a:lnTo>
                      <a:pt x="79" y="27"/>
                    </a:lnTo>
                    <a:lnTo>
                      <a:pt x="81" y="36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1" y="6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0" y="83"/>
                    </a:lnTo>
                    <a:lnTo>
                      <a:pt x="61" y="89"/>
                    </a:lnTo>
                    <a:lnTo>
                      <a:pt x="61" y="89"/>
                    </a:lnTo>
                    <a:lnTo>
                      <a:pt x="52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31" y="94"/>
                    </a:lnTo>
                    <a:lnTo>
                      <a:pt x="24" y="92"/>
                    </a:lnTo>
                    <a:lnTo>
                      <a:pt x="17" y="89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7" y="76"/>
                    </a:lnTo>
                    <a:lnTo>
                      <a:pt x="3" y="69"/>
                    </a:lnTo>
                    <a:lnTo>
                      <a:pt x="1" y="58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  <a:moveTo>
                      <a:pt x="15" y="47"/>
                    </a:moveTo>
                    <a:lnTo>
                      <a:pt x="15" y="47"/>
                    </a:lnTo>
                    <a:lnTo>
                      <a:pt x="17" y="63"/>
                    </a:lnTo>
                    <a:lnTo>
                      <a:pt x="19" y="69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6" y="78"/>
                    </a:lnTo>
                    <a:lnTo>
                      <a:pt x="31" y="80"/>
                    </a:lnTo>
                    <a:lnTo>
                      <a:pt x="35" y="81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5" y="81"/>
                    </a:lnTo>
                    <a:lnTo>
                      <a:pt x="51" y="80"/>
                    </a:lnTo>
                    <a:lnTo>
                      <a:pt x="56" y="78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63" y="69"/>
                    </a:lnTo>
                    <a:lnTo>
                      <a:pt x="65" y="63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5" y="33"/>
                    </a:lnTo>
                    <a:lnTo>
                      <a:pt x="63" y="27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6" y="18"/>
                    </a:lnTo>
                    <a:lnTo>
                      <a:pt x="51" y="17"/>
                    </a:lnTo>
                    <a:lnTo>
                      <a:pt x="45" y="15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5" y="15"/>
                    </a:lnTo>
                    <a:lnTo>
                      <a:pt x="31" y="17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19" y="27"/>
                    </a:lnTo>
                    <a:lnTo>
                      <a:pt x="17" y="33"/>
                    </a:lnTo>
                    <a:lnTo>
                      <a:pt x="15" y="47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5071" y="1494"/>
                <a:ext cx="71" cy="92"/>
              </a:xfrm>
              <a:custGeom>
                <a:avLst/>
                <a:gdLst>
                  <a:gd name="T0" fmla="*/ 0 w 71"/>
                  <a:gd name="T1" fmla="*/ 92 h 92"/>
                  <a:gd name="T2" fmla="*/ 0 w 71"/>
                  <a:gd name="T3" fmla="*/ 4 h 92"/>
                  <a:gd name="T4" fmla="*/ 12 w 71"/>
                  <a:gd name="T5" fmla="*/ 4 h 92"/>
                  <a:gd name="T6" fmla="*/ 12 w 71"/>
                  <a:gd name="T7" fmla="*/ 17 h 92"/>
                  <a:gd name="T8" fmla="*/ 12 w 71"/>
                  <a:gd name="T9" fmla="*/ 17 h 92"/>
                  <a:gd name="T10" fmla="*/ 18 w 71"/>
                  <a:gd name="T11" fmla="*/ 9 h 92"/>
                  <a:gd name="T12" fmla="*/ 25 w 71"/>
                  <a:gd name="T13" fmla="*/ 4 h 92"/>
                  <a:gd name="T14" fmla="*/ 32 w 71"/>
                  <a:gd name="T15" fmla="*/ 2 h 92"/>
                  <a:gd name="T16" fmla="*/ 41 w 71"/>
                  <a:gd name="T17" fmla="*/ 0 h 92"/>
                  <a:gd name="T18" fmla="*/ 41 w 71"/>
                  <a:gd name="T19" fmla="*/ 0 h 92"/>
                  <a:gd name="T20" fmla="*/ 49 w 71"/>
                  <a:gd name="T21" fmla="*/ 2 h 92"/>
                  <a:gd name="T22" fmla="*/ 56 w 71"/>
                  <a:gd name="T23" fmla="*/ 4 h 92"/>
                  <a:gd name="T24" fmla="*/ 56 w 71"/>
                  <a:gd name="T25" fmla="*/ 4 h 92"/>
                  <a:gd name="T26" fmla="*/ 62 w 71"/>
                  <a:gd name="T27" fmla="*/ 8 h 92"/>
                  <a:gd name="T28" fmla="*/ 65 w 71"/>
                  <a:gd name="T29" fmla="*/ 11 h 92"/>
                  <a:gd name="T30" fmla="*/ 65 w 71"/>
                  <a:gd name="T31" fmla="*/ 11 h 92"/>
                  <a:gd name="T32" fmla="*/ 69 w 71"/>
                  <a:gd name="T33" fmla="*/ 17 h 92"/>
                  <a:gd name="T34" fmla="*/ 71 w 71"/>
                  <a:gd name="T35" fmla="*/ 24 h 92"/>
                  <a:gd name="T36" fmla="*/ 71 w 71"/>
                  <a:gd name="T37" fmla="*/ 24 h 92"/>
                  <a:gd name="T38" fmla="*/ 71 w 71"/>
                  <a:gd name="T39" fmla="*/ 38 h 92"/>
                  <a:gd name="T40" fmla="*/ 71 w 71"/>
                  <a:gd name="T41" fmla="*/ 92 h 92"/>
                  <a:gd name="T42" fmla="*/ 56 w 71"/>
                  <a:gd name="T43" fmla="*/ 92 h 92"/>
                  <a:gd name="T44" fmla="*/ 56 w 71"/>
                  <a:gd name="T45" fmla="*/ 38 h 92"/>
                  <a:gd name="T46" fmla="*/ 56 w 71"/>
                  <a:gd name="T47" fmla="*/ 38 h 92"/>
                  <a:gd name="T48" fmla="*/ 56 w 71"/>
                  <a:gd name="T49" fmla="*/ 31 h 92"/>
                  <a:gd name="T50" fmla="*/ 55 w 71"/>
                  <a:gd name="T51" fmla="*/ 24 h 92"/>
                  <a:gd name="T52" fmla="*/ 55 w 71"/>
                  <a:gd name="T53" fmla="*/ 24 h 92"/>
                  <a:gd name="T54" fmla="*/ 53 w 71"/>
                  <a:gd name="T55" fmla="*/ 20 h 92"/>
                  <a:gd name="T56" fmla="*/ 48 w 71"/>
                  <a:gd name="T57" fmla="*/ 17 h 92"/>
                  <a:gd name="T58" fmla="*/ 48 w 71"/>
                  <a:gd name="T59" fmla="*/ 17 h 92"/>
                  <a:gd name="T60" fmla="*/ 44 w 71"/>
                  <a:gd name="T61" fmla="*/ 15 h 92"/>
                  <a:gd name="T62" fmla="*/ 39 w 71"/>
                  <a:gd name="T63" fmla="*/ 15 h 92"/>
                  <a:gd name="T64" fmla="*/ 39 w 71"/>
                  <a:gd name="T65" fmla="*/ 15 h 92"/>
                  <a:gd name="T66" fmla="*/ 28 w 71"/>
                  <a:gd name="T67" fmla="*/ 17 h 92"/>
                  <a:gd name="T68" fmla="*/ 21 w 71"/>
                  <a:gd name="T69" fmla="*/ 20 h 92"/>
                  <a:gd name="T70" fmla="*/ 21 w 71"/>
                  <a:gd name="T71" fmla="*/ 20 h 92"/>
                  <a:gd name="T72" fmla="*/ 18 w 71"/>
                  <a:gd name="T73" fmla="*/ 24 h 92"/>
                  <a:gd name="T74" fmla="*/ 16 w 71"/>
                  <a:gd name="T75" fmla="*/ 29 h 92"/>
                  <a:gd name="T76" fmla="*/ 14 w 71"/>
                  <a:gd name="T77" fmla="*/ 44 h 92"/>
                  <a:gd name="T78" fmla="*/ 14 w 71"/>
                  <a:gd name="T79" fmla="*/ 92 h 92"/>
                  <a:gd name="T80" fmla="*/ 0 w 71"/>
                  <a:gd name="T8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" h="92">
                    <a:moveTo>
                      <a:pt x="0" y="92"/>
                    </a:moveTo>
                    <a:lnTo>
                      <a:pt x="0" y="4"/>
                    </a:lnTo>
                    <a:lnTo>
                      <a:pt x="12" y="4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8" y="9"/>
                    </a:lnTo>
                    <a:lnTo>
                      <a:pt x="25" y="4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62" y="8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9" y="17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38"/>
                    </a:lnTo>
                    <a:lnTo>
                      <a:pt x="71" y="92"/>
                    </a:lnTo>
                    <a:lnTo>
                      <a:pt x="56" y="92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1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3" y="20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4" y="15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28" y="17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24"/>
                    </a:lnTo>
                    <a:lnTo>
                      <a:pt x="16" y="29"/>
                    </a:lnTo>
                    <a:lnTo>
                      <a:pt x="14" y="44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9"/>
              <p:cNvSpPr>
                <a:spLocks/>
              </p:cNvSpPr>
              <p:nvPr/>
            </p:nvSpPr>
            <p:spPr bwMode="auto">
              <a:xfrm>
                <a:off x="5156" y="1494"/>
                <a:ext cx="119" cy="92"/>
              </a:xfrm>
              <a:custGeom>
                <a:avLst/>
                <a:gdLst>
                  <a:gd name="T0" fmla="*/ 0 w 119"/>
                  <a:gd name="T1" fmla="*/ 4 h 92"/>
                  <a:gd name="T2" fmla="*/ 14 w 119"/>
                  <a:gd name="T3" fmla="*/ 17 h 92"/>
                  <a:gd name="T4" fmla="*/ 19 w 119"/>
                  <a:gd name="T5" fmla="*/ 9 h 92"/>
                  <a:gd name="T6" fmla="*/ 24 w 119"/>
                  <a:gd name="T7" fmla="*/ 6 h 92"/>
                  <a:gd name="T8" fmla="*/ 40 w 119"/>
                  <a:gd name="T9" fmla="*/ 0 h 92"/>
                  <a:gd name="T10" fmla="*/ 49 w 119"/>
                  <a:gd name="T11" fmla="*/ 2 h 92"/>
                  <a:gd name="T12" fmla="*/ 56 w 119"/>
                  <a:gd name="T13" fmla="*/ 6 h 92"/>
                  <a:gd name="T14" fmla="*/ 65 w 119"/>
                  <a:gd name="T15" fmla="*/ 17 h 92"/>
                  <a:gd name="T16" fmla="*/ 70 w 119"/>
                  <a:gd name="T17" fmla="*/ 9 h 92"/>
                  <a:gd name="T18" fmla="*/ 84 w 119"/>
                  <a:gd name="T19" fmla="*/ 2 h 92"/>
                  <a:gd name="T20" fmla="*/ 93 w 119"/>
                  <a:gd name="T21" fmla="*/ 0 h 92"/>
                  <a:gd name="T22" fmla="*/ 109 w 119"/>
                  <a:gd name="T23" fmla="*/ 6 h 92"/>
                  <a:gd name="T24" fmla="*/ 112 w 119"/>
                  <a:gd name="T25" fmla="*/ 9 h 92"/>
                  <a:gd name="T26" fmla="*/ 117 w 119"/>
                  <a:gd name="T27" fmla="*/ 18 h 92"/>
                  <a:gd name="T28" fmla="*/ 119 w 119"/>
                  <a:gd name="T29" fmla="*/ 92 h 92"/>
                  <a:gd name="T30" fmla="*/ 105 w 119"/>
                  <a:gd name="T31" fmla="*/ 36 h 92"/>
                  <a:gd name="T32" fmla="*/ 103 w 119"/>
                  <a:gd name="T33" fmla="*/ 24 h 92"/>
                  <a:gd name="T34" fmla="*/ 102 w 119"/>
                  <a:gd name="T35" fmla="*/ 20 h 92"/>
                  <a:gd name="T36" fmla="*/ 98 w 119"/>
                  <a:gd name="T37" fmla="*/ 17 h 92"/>
                  <a:gd name="T38" fmla="*/ 89 w 119"/>
                  <a:gd name="T39" fmla="*/ 15 h 92"/>
                  <a:gd name="T40" fmla="*/ 81 w 119"/>
                  <a:gd name="T41" fmla="*/ 17 h 92"/>
                  <a:gd name="T42" fmla="*/ 73 w 119"/>
                  <a:gd name="T43" fmla="*/ 20 h 92"/>
                  <a:gd name="T44" fmla="*/ 68 w 119"/>
                  <a:gd name="T45" fmla="*/ 29 h 92"/>
                  <a:gd name="T46" fmla="*/ 66 w 119"/>
                  <a:gd name="T47" fmla="*/ 92 h 92"/>
                  <a:gd name="T48" fmla="*/ 52 w 119"/>
                  <a:gd name="T49" fmla="*/ 35 h 92"/>
                  <a:gd name="T50" fmla="*/ 52 w 119"/>
                  <a:gd name="T51" fmla="*/ 26 h 92"/>
                  <a:gd name="T52" fmla="*/ 49 w 119"/>
                  <a:gd name="T53" fmla="*/ 20 h 92"/>
                  <a:gd name="T54" fmla="*/ 37 w 119"/>
                  <a:gd name="T55" fmla="*/ 15 h 92"/>
                  <a:gd name="T56" fmla="*/ 31 w 119"/>
                  <a:gd name="T57" fmla="*/ 15 h 92"/>
                  <a:gd name="T58" fmla="*/ 26 w 119"/>
                  <a:gd name="T59" fmla="*/ 18 h 92"/>
                  <a:gd name="T60" fmla="*/ 17 w 119"/>
                  <a:gd name="T61" fmla="*/ 27 h 92"/>
                  <a:gd name="T62" fmla="*/ 15 w 119"/>
                  <a:gd name="T63" fmla="*/ 36 h 92"/>
                  <a:gd name="T64" fmla="*/ 15 w 119"/>
                  <a:gd name="T6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9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31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61" y="9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70" y="9"/>
                    </a:lnTo>
                    <a:lnTo>
                      <a:pt x="77" y="6"/>
                    </a:lnTo>
                    <a:lnTo>
                      <a:pt x="84" y="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3" y="2"/>
                    </a:lnTo>
                    <a:lnTo>
                      <a:pt x="109" y="6"/>
                    </a:lnTo>
                    <a:lnTo>
                      <a:pt x="112" y="9"/>
                    </a:lnTo>
                    <a:lnTo>
                      <a:pt x="112" y="9"/>
                    </a:lnTo>
                    <a:lnTo>
                      <a:pt x="116" y="13"/>
                    </a:lnTo>
                    <a:lnTo>
                      <a:pt x="117" y="18"/>
                    </a:lnTo>
                    <a:lnTo>
                      <a:pt x="119" y="31"/>
                    </a:lnTo>
                    <a:lnTo>
                      <a:pt x="119" y="92"/>
                    </a:lnTo>
                    <a:lnTo>
                      <a:pt x="105" y="92"/>
                    </a:lnTo>
                    <a:lnTo>
                      <a:pt x="105" y="36"/>
                    </a:lnTo>
                    <a:lnTo>
                      <a:pt x="105" y="36"/>
                    </a:lnTo>
                    <a:lnTo>
                      <a:pt x="103" y="24"/>
                    </a:lnTo>
                    <a:lnTo>
                      <a:pt x="103" y="24"/>
                    </a:lnTo>
                    <a:lnTo>
                      <a:pt x="102" y="20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93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1" y="17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0" y="24"/>
                    </a:lnTo>
                    <a:lnTo>
                      <a:pt x="68" y="29"/>
                    </a:lnTo>
                    <a:lnTo>
                      <a:pt x="66" y="40"/>
                    </a:lnTo>
                    <a:lnTo>
                      <a:pt x="66" y="92"/>
                    </a:lnTo>
                    <a:lnTo>
                      <a:pt x="52" y="92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26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4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1" y="22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36"/>
                    </a:lnTo>
                    <a:lnTo>
                      <a:pt x="15" y="47"/>
                    </a:lnTo>
                    <a:lnTo>
                      <a:pt x="15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0"/>
              <p:cNvSpPr>
                <a:spLocks noEditPoints="1"/>
              </p:cNvSpPr>
              <p:nvPr/>
            </p:nvSpPr>
            <p:spPr bwMode="auto">
              <a:xfrm>
                <a:off x="5284" y="1494"/>
                <a:ext cx="81" cy="94"/>
              </a:xfrm>
              <a:custGeom>
                <a:avLst/>
                <a:gdLst>
                  <a:gd name="T0" fmla="*/ 79 w 81"/>
                  <a:gd name="T1" fmla="*/ 65 h 94"/>
                  <a:gd name="T2" fmla="*/ 74 w 81"/>
                  <a:gd name="T3" fmla="*/ 78 h 94"/>
                  <a:gd name="T4" fmla="*/ 67 w 81"/>
                  <a:gd name="T5" fmla="*/ 87 h 94"/>
                  <a:gd name="T6" fmla="*/ 62 w 81"/>
                  <a:gd name="T7" fmla="*/ 90 h 94"/>
                  <a:gd name="T8" fmla="*/ 42 w 81"/>
                  <a:gd name="T9" fmla="*/ 94 h 94"/>
                  <a:gd name="T10" fmla="*/ 32 w 81"/>
                  <a:gd name="T11" fmla="*/ 94 h 94"/>
                  <a:gd name="T12" fmla="*/ 18 w 81"/>
                  <a:gd name="T13" fmla="*/ 89 h 94"/>
                  <a:gd name="T14" fmla="*/ 11 w 81"/>
                  <a:gd name="T15" fmla="*/ 83 h 94"/>
                  <a:gd name="T16" fmla="*/ 2 w 81"/>
                  <a:gd name="T17" fmla="*/ 69 h 94"/>
                  <a:gd name="T18" fmla="*/ 0 w 81"/>
                  <a:gd name="T19" fmla="*/ 49 h 94"/>
                  <a:gd name="T20" fmla="*/ 0 w 81"/>
                  <a:gd name="T21" fmla="*/ 38 h 94"/>
                  <a:gd name="T22" fmla="*/ 5 w 81"/>
                  <a:gd name="T23" fmla="*/ 20 h 94"/>
                  <a:gd name="T24" fmla="*/ 11 w 81"/>
                  <a:gd name="T25" fmla="*/ 13 h 94"/>
                  <a:gd name="T26" fmla="*/ 25 w 81"/>
                  <a:gd name="T27" fmla="*/ 4 h 94"/>
                  <a:gd name="T28" fmla="*/ 40 w 81"/>
                  <a:gd name="T29" fmla="*/ 0 h 94"/>
                  <a:gd name="T30" fmla="*/ 49 w 81"/>
                  <a:gd name="T31" fmla="*/ 2 h 94"/>
                  <a:gd name="T32" fmla="*/ 63 w 81"/>
                  <a:gd name="T33" fmla="*/ 8 h 94"/>
                  <a:gd name="T34" fmla="*/ 69 w 81"/>
                  <a:gd name="T35" fmla="*/ 13 h 94"/>
                  <a:gd name="T36" fmla="*/ 77 w 81"/>
                  <a:gd name="T37" fmla="*/ 27 h 94"/>
                  <a:gd name="T38" fmla="*/ 81 w 81"/>
                  <a:gd name="T39" fmla="*/ 47 h 94"/>
                  <a:gd name="T40" fmla="*/ 81 w 81"/>
                  <a:gd name="T41" fmla="*/ 53 h 94"/>
                  <a:gd name="T42" fmla="*/ 16 w 81"/>
                  <a:gd name="T43" fmla="*/ 53 h 94"/>
                  <a:gd name="T44" fmla="*/ 19 w 81"/>
                  <a:gd name="T45" fmla="*/ 71 h 94"/>
                  <a:gd name="T46" fmla="*/ 23 w 81"/>
                  <a:gd name="T47" fmla="*/ 74 h 94"/>
                  <a:gd name="T48" fmla="*/ 42 w 81"/>
                  <a:gd name="T49" fmla="*/ 83 h 94"/>
                  <a:gd name="T50" fmla="*/ 49 w 81"/>
                  <a:gd name="T51" fmla="*/ 81 h 94"/>
                  <a:gd name="T52" fmla="*/ 55 w 81"/>
                  <a:gd name="T53" fmla="*/ 78 h 94"/>
                  <a:gd name="T54" fmla="*/ 65 w 81"/>
                  <a:gd name="T55" fmla="*/ 63 h 94"/>
                  <a:gd name="T56" fmla="*/ 16 w 81"/>
                  <a:gd name="T57" fmla="*/ 40 h 94"/>
                  <a:gd name="T58" fmla="*/ 65 w 81"/>
                  <a:gd name="T59" fmla="*/ 40 h 94"/>
                  <a:gd name="T60" fmla="*/ 60 w 81"/>
                  <a:gd name="T61" fmla="*/ 22 h 94"/>
                  <a:gd name="T62" fmla="*/ 55 w 81"/>
                  <a:gd name="T63" fmla="*/ 18 h 94"/>
                  <a:gd name="T64" fmla="*/ 46 w 81"/>
                  <a:gd name="T65" fmla="*/ 15 h 94"/>
                  <a:gd name="T66" fmla="*/ 40 w 81"/>
                  <a:gd name="T67" fmla="*/ 13 h 94"/>
                  <a:gd name="T68" fmla="*/ 23 w 81"/>
                  <a:gd name="T69" fmla="*/ 20 h 94"/>
                  <a:gd name="T70" fmla="*/ 18 w 81"/>
                  <a:gd name="T71" fmla="*/ 29 h 94"/>
                  <a:gd name="T72" fmla="*/ 16 w 81"/>
                  <a:gd name="T73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" h="94">
                    <a:moveTo>
                      <a:pt x="65" y="63"/>
                    </a:moveTo>
                    <a:lnTo>
                      <a:pt x="79" y="65"/>
                    </a:lnTo>
                    <a:lnTo>
                      <a:pt x="79" y="65"/>
                    </a:lnTo>
                    <a:lnTo>
                      <a:pt x="74" y="78"/>
                    </a:lnTo>
                    <a:lnTo>
                      <a:pt x="70" y="83"/>
                    </a:lnTo>
                    <a:lnTo>
                      <a:pt x="67" y="87"/>
                    </a:lnTo>
                    <a:lnTo>
                      <a:pt x="67" y="87"/>
                    </a:lnTo>
                    <a:lnTo>
                      <a:pt x="62" y="90"/>
                    </a:lnTo>
                    <a:lnTo>
                      <a:pt x="55" y="92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32" y="94"/>
                    </a:lnTo>
                    <a:lnTo>
                      <a:pt x="25" y="92"/>
                    </a:lnTo>
                    <a:lnTo>
                      <a:pt x="18" y="89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5" y="76"/>
                    </a:lnTo>
                    <a:lnTo>
                      <a:pt x="2" y="69"/>
                    </a:lnTo>
                    <a:lnTo>
                      <a:pt x="0" y="6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5" y="20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8" y="8"/>
                    </a:lnTo>
                    <a:lnTo>
                      <a:pt x="25" y="4"/>
                    </a:lnTo>
                    <a:lnTo>
                      <a:pt x="32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63" y="8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4" y="20"/>
                    </a:lnTo>
                    <a:lnTo>
                      <a:pt x="77" y="27"/>
                    </a:lnTo>
                    <a:lnTo>
                      <a:pt x="79" y="38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53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8" y="65"/>
                    </a:lnTo>
                    <a:lnTo>
                      <a:pt x="19" y="71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32" y="80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9" y="81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60" y="72"/>
                    </a:lnTo>
                    <a:lnTo>
                      <a:pt x="65" y="63"/>
                    </a:lnTo>
                    <a:lnTo>
                      <a:pt x="65" y="63"/>
                    </a:lnTo>
                    <a:close/>
                    <a:moveTo>
                      <a:pt x="16" y="40"/>
                    </a:moveTo>
                    <a:lnTo>
                      <a:pt x="65" y="40"/>
                    </a:lnTo>
                    <a:lnTo>
                      <a:pt x="65" y="40"/>
                    </a:lnTo>
                    <a:lnTo>
                      <a:pt x="63" y="29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5" y="18"/>
                    </a:lnTo>
                    <a:lnTo>
                      <a:pt x="51" y="17"/>
                    </a:lnTo>
                    <a:lnTo>
                      <a:pt x="46" y="15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2" y="15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18" y="29"/>
                    </a:lnTo>
                    <a:lnTo>
                      <a:pt x="16" y="40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1"/>
              <p:cNvSpPr>
                <a:spLocks/>
              </p:cNvSpPr>
              <p:nvPr/>
            </p:nvSpPr>
            <p:spPr bwMode="auto">
              <a:xfrm>
                <a:off x="5374" y="1494"/>
                <a:ext cx="72" cy="92"/>
              </a:xfrm>
              <a:custGeom>
                <a:avLst/>
                <a:gdLst>
                  <a:gd name="T0" fmla="*/ 0 w 72"/>
                  <a:gd name="T1" fmla="*/ 92 h 92"/>
                  <a:gd name="T2" fmla="*/ 0 w 72"/>
                  <a:gd name="T3" fmla="*/ 4 h 92"/>
                  <a:gd name="T4" fmla="*/ 14 w 72"/>
                  <a:gd name="T5" fmla="*/ 4 h 92"/>
                  <a:gd name="T6" fmla="*/ 14 w 72"/>
                  <a:gd name="T7" fmla="*/ 17 h 92"/>
                  <a:gd name="T8" fmla="*/ 14 w 72"/>
                  <a:gd name="T9" fmla="*/ 17 h 92"/>
                  <a:gd name="T10" fmla="*/ 19 w 72"/>
                  <a:gd name="T11" fmla="*/ 9 h 92"/>
                  <a:gd name="T12" fmla="*/ 26 w 72"/>
                  <a:gd name="T13" fmla="*/ 4 h 92"/>
                  <a:gd name="T14" fmla="*/ 33 w 72"/>
                  <a:gd name="T15" fmla="*/ 2 h 92"/>
                  <a:gd name="T16" fmla="*/ 42 w 72"/>
                  <a:gd name="T17" fmla="*/ 0 h 92"/>
                  <a:gd name="T18" fmla="*/ 42 w 72"/>
                  <a:gd name="T19" fmla="*/ 0 h 92"/>
                  <a:gd name="T20" fmla="*/ 49 w 72"/>
                  <a:gd name="T21" fmla="*/ 2 h 92"/>
                  <a:gd name="T22" fmla="*/ 56 w 72"/>
                  <a:gd name="T23" fmla="*/ 4 h 92"/>
                  <a:gd name="T24" fmla="*/ 56 w 72"/>
                  <a:gd name="T25" fmla="*/ 4 h 92"/>
                  <a:gd name="T26" fmla="*/ 61 w 72"/>
                  <a:gd name="T27" fmla="*/ 8 h 92"/>
                  <a:gd name="T28" fmla="*/ 67 w 72"/>
                  <a:gd name="T29" fmla="*/ 11 h 92"/>
                  <a:gd name="T30" fmla="*/ 67 w 72"/>
                  <a:gd name="T31" fmla="*/ 11 h 92"/>
                  <a:gd name="T32" fmla="*/ 68 w 72"/>
                  <a:gd name="T33" fmla="*/ 17 h 92"/>
                  <a:gd name="T34" fmla="*/ 70 w 72"/>
                  <a:gd name="T35" fmla="*/ 24 h 92"/>
                  <a:gd name="T36" fmla="*/ 70 w 72"/>
                  <a:gd name="T37" fmla="*/ 24 h 92"/>
                  <a:gd name="T38" fmla="*/ 72 w 72"/>
                  <a:gd name="T39" fmla="*/ 38 h 92"/>
                  <a:gd name="T40" fmla="*/ 72 w 72"/>
                  <a:gd name="T41" fmla="*/ 92 h 92"/>
                  <a:gd name="T42" fmla="*/ 56 w 72"/>
                  <a:gd name="T43" fmla="*/ 92 h 92"/>
                  <a:gd name="T44" fmla="*/ 56 w 72"/>
                  <a:gd name="T45" fmla="*/ 38 h 92"/>
                  <a:gd name="T46" fmla="*/ 56 w 72"/>
                  <a:gd name="T47" fmla="*/ 38 h 92"/>
                  <a:gd name="T48" fmla="*/ 56 w 72"/>
                  <a:gd name="T49" fmla="*/ 31 h 92"/>
                  <a:gd name="T50" fmla="*/ 54 w 72"/>
                  <a:gd name="T51" fmla="*/ 24 h 92"/>
                  <a:gd name="T52" fmla="*/ 54 w 72"/>
                  <a:gd name="T53" fmla="*/ 24 h 92"/>
                  <a:gd name="T54" fmla="*/ 53 w 72"/>
                  <a:gd name="T55" fmla="*/ 20 h 92"/>
                  <a:gd name="T56" fmla="*/ 49 w 72"/>
                  <a:gd name="T57" fmla="*/ 17 h 92"/>
                  <a:gd name="T58" fmla="*/ 49 w 72"/>
                  <a:gd name="T59" fmla="*/ 17 h 92"/>
                  <a:gd name="T60" fmla="*/ 44 w 72"/>
                  <a:gd name="T61" fmla="*/ 15 h 92"/>
                  <a:gd name="T62" fmla="*/ 38 w 72"/>
                  <a:gd name="T63" fmla="*/ 15 h 92"/>
                  <a:gd name="T64" fmla="*/ 38 w 72"/>
                  <a:gd name="T65" fmla="*/ 15 h 92"/>
                  <a:gd name="T66" fmla="*/ 30 w 72"/>
                  <a:gd name="T67" fmla="*/ 17 h 92"/>
                  <a:gd name="T68" fmla="*/ 23 w 72"/>
                  <a:gd name="T69" fmla="*/ 20 h 92"/>
                  <a:gd name="T70" fmla="*/ 23 w 72"/>
                  <a:gd name="T71" fmla="*/ 20 h 92"/>
                  <a:gd name="T72" fmla="*/ 19 w 72"/>
                  <a:gd name="T73" fmla="*/ 24 h 92"/>
                  <a:gd name="T74" fmla="*/ 17 w 72"/>
                  <a:gd name="T75" fmla="*/ 29 h 92"/>
                  <a:gd name="T76" fmla="*/ 16 w 72"/>
                  <a:gd name="T77" fmla="*/ 44 h 92"/>
                  <a:gd name="T78" fmla="*/ 16 w 72"/>
                  <a:gd name="T79" fmla="*/ 92 h 92"/>
                  <a:gd name="T80" fmla="*/ 0 w 72"/>
                  <a:gd name="T8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9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61" y="8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8" y="17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2" y="38"/>
                    </a:lnTo>
                    <a:lnTo>
                      <a:pt x="72" y="92"/>
                    </a:lnTo>
                    <a:lnTo>
                      <a:pt x="56" y="92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3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4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0" y="17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19" y="24"/>
                    </a:lnTo>
                    <a:lnTo>
                      <a:pt x="17" y="29"/>
                    </a:lnTo>
                    <a:lnTo>
                      <a:pt x="16" y="44"/>
                    </a:lnTo>
                    <a:lnTo>
                      <a:pt x="16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5451" y="1465"/>
                <a:ext cx="42" cy="123"/>
              </a:xfrm>
              <a:custGeom>
                <a:avLst/>
                <a:gdLst>
                  <a:gd name="T0" fmla="*/ 41 w 42"/>
                  <a:gd name="T1" fmla="*/ 109 h 123"/>
                  <a:gd name="T2" fmla="*/ 42 w 42"/>
                  <a:gd name="T3" fmla="*/ 121 h 123"/>
                  <a:gd name="T4" fmla="*/ 42 w 42"/>
                  <a:gd name="T5" fmla="*/ 121 h 123"/>
                  <a:gd name="T6" fmla="*/ 32 w 42"/>
                  <a:gd name="T7" fmla="*/ 123 h 123"/>
                  <a:gd name="T8" fmla="*/ 32 w 42"/>
                  <a:gd name="T9" fmla="*/ 123 h 123"/>
                  <a:gd name="T10" fmla="*/ 25 w 42"/>
                  <a:gd name="T11" fmla="*/ 123 h 123"/>
                  <a:gd name="T12" fmla="*/ 20 w 42"/>
                  <a:gd name="T13" fmla="*/ 121 h 123"/>
                  <a:gd name="T14" fmla="*/ 20 w 42"/>
                  <a:gd name="T15" fmla="*/ 121 h 123"/>
                  <a:gd name="T16" fmla="*/ 16 w 42"/>
                  <a:gd name="T17" fmla="*/ 118 h 123"/>
                  <a:gd name="T18" fmla="*/ 13 w 42"/>
                  <a:gd name="T19" fmla="*/ 114 h 123"/>
                  <a:gd name="T20" fmla="*/ 13 w 42"/>
                  <a:gd name="T21" fmla="*/ 114 h 123"/>
                  <a:gd name="T22" fmla="*/ 13 w 42"/>
                  <a:gd name="T23" fmla="*/ 107 h 123"/>
                  <a:gd name="T24" fmla="*/ 11 w 42"/>
                  <a:gd name="T25" fmla="*/ 96 h 123"/>
                  <a:gd name="T26" fmla="*/ 11 w 42"/>
                  <a:gd name="T27" fmla="*/ 44 h 123"/>
                  <a:gd name="T28" fmla="*/ 0 w 42"/>
                  <a:gd name="T29" fmla="*/ 44 h 123"/>
                  <a:gd name="T30" fmla="*/ 0 w 42"/>
                  <a:gd name="T31" fmla="*/ 33 h 123"/>
                  <a:gd name="T32" fmla="*/ 11 w 42"/>
                  <a:gd name="T33" fmla="*/ 33 h 123"/>
                  <a:gd name="T34" fmla="*/ 11 w 42"/>
                  <a:gd name="T35" fmla="*/ 9 h 123"/>
                  <a:gd name="T36" fmla="*/ 27 w 42"/>
                  <a:gd name="T37" fmla="*/ 0 h 123"/>
                  <a:gd name="T38" fmla="*/ 27 w 42"/>
                  <a:gd name="T39" fmla="*/ 33 h 123"/>
                  <a:gd name="T40" fmla="*/ 41 w 42"/>
                  <a:gd name="T41" fmla="*/ 33 h 123"/>
                  <a:gd name="T42" fmla="*/ 41 w 42"/>
                  <a:gd name="T43" fmla="*/ 44 h 123"/>
                  <a:gd name="T44" fmla="*/ 27 w 42"/>
                  <a:gd name="T45" fmla="*/ 44 h 123"/>
                  <a:gd name="T46" fmla="*/ 27 w 42"/>
                  <a:gd name="T47" fmla="*/ 96 h 123"/>
                  <a:gd name="T48" fmla="*/ 27 w 42"/>
                  <a:gd name="T49" fmla="*/ 96 h 123"/>
                  <a:gd name="T50" fmla="*/ 27 w 42"/>
                  <a:gd name="T51" fmla="*/ 105 h 123"/>
                  <a:gd name="T52" fmla="*/ 27 w 42"/>
                  <a:gd name="T53" fmla="*/ 105 h 123"/>
                  <a:gd name="T54" fmla="*/ 30 w 42"/>
                  <a:gd name="T55" fmla="*/ 109 h 123"/>
                  <a:gd name="T56" fmla="*/ 30 w 42"/>
                  <a:gd name="T57" fmla="*/ 109 h 123"/>
                  <a:gd name="T58" fmla="*/ 35 w 42"/>
                  <a:gd name="T59" fmla="*/ 109 h 123"/>
                  <a:gd name="T60" fmla="*/ 35 w 42"/>
                  <a:gd name="T61" fmla="*/ 109 h 123"/>
                  <a:gd name="T62" fmla="*/ 41 w 42"/>
                  <a:gd name="T63" fmla="*/ 109 h 123"/>
                  <a:gd name="T64" fmla="*/ 41 w 42"/>
                  <a:gd name="T65" fmla="*/ 10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23">
                    <a:moveTo>
                      <a:pt x="41" y="109"/>
                    </a:moveTo>
                    <a:lnTo>
                      <a:pt x="42" y="121"/>
                    </a:lnTo>
                    <a:lnTo>
                      <a:pt x="42" y="121"/>
                    </a:lnTo>
                    <a:lnTo>
                      <a:pt x="32" y="123"/>
                    </a:lnTo>
                    <a:lnTo>
                      <a:pt x="32" y="123"/>
                    </a:lnTo>
                    <a:lnTo>
                      <a:pt x="25" y="123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16" y="118"/>
                    </a:lnTo>
                    <a:lnTo>
                      <a:pt x="13" y="114"/>
                    </a:lnTo>
                    <a:lnTo>
                      <a:pt x="13" y="114"/>
                    </a:lnTo>
                    <a:lnTo>
                      <a:pt x="13" y="107"/>
                    </a:lnTo>
                    <a:lnTo>
                      <a:pt x="11" y="96"/>
                    </a:lnTo>
                    <a:lnTo>
                      <a:pt x="11" y="44"/>
                    </a:lnTo>
                    <a:lnTo>
                      <a:pt x="0" y="44"/>
                    </a:lnTo>
                    <a:lnTo>
                      <a:pt x="0" y="33"/>
                    </a:lnTo>
                    <a:lnTo>
                      <a:pt x="11" y="33"/>
                    </a:lnTo>
                    <a:lnTo>
                      <a:pt x="11" y="9"/>
                    </a:lnTo>
                    <a:lnTo>
                      <a:pt x="27" y="0"/>
                    </a:lnTo>
                    <a:lnTo>
                      <a:pt x="27" y="33"/>
                    </a:lnTo>
                    <a:lnTo>
                      <a:pt x="41" y="33"/>
                    </a:lnTo>
                    <a:lnTo>
                      <a:pt x="41" y="44"/>
                    </a:lnTo>
                    <a:lnTo>
                      <a:pt x="27" y="44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7" y="105"/>
                    </a:lnTo>
                    <a:lnTo>
                      <a:pt x="27" y="105"/>
                    </a:lnTo>
                    <a:lnTo>
                      <a:pt x="30" y="109"/>
                    </a:lnTo>
                    <a:lnTo>
                      <a:pt x="30" y="109"/>
                    </a:lnTo>
                    <a:lnTo>
                      <a:pt x="35" y="109"/>
                    </a:lnTo>
                    <a:lnTo>
                      <a:pt x="35" y="109"/>
                    </a:lnTo>
                    <a:lnTo>
                      <a:pt x="41" y="109"/>
                    </a:lnTo>
                    <a:lnTo>
                      <a:pt x="41" y="109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3"/>
              <p:cNvSpPr>
                <a:spLocks/>
              </p:cNvSpPr>
              <p:nvPr/>
            </p:nvSpPr>
            <p:spPr bwMode="auto">
              <a:xfrm>
                <a:off x="5527" y="912"/>
                <a:ext cx="28" cy="1161"/>
              </a:xfrm>
              <a:custGeom>
                <a:avLst/>
                <a:gdLst>
                  <a:gd name="T0" fmla="*/ 14 w 28"/>
                  <a:gd name="T1" fmla="*/ 1161 h 1161"/>
                  <a:gd name="T2" fmla="*/ 14 w 28"/>
                  <a:gd name="T3" fmla="*/ 1161 h 1161"/>
                  <a:gd name="T4" fmla="*/ 9 w 28"/>
                  <a:gd name="T5" fmla="*/ 1159 h 1161"/>
                  <a:gd name="T6" fmla="*/ 3 w 28"/>
                  <a:gd name="T7" fmla="*/ 1155 h 1161"/>
                  <a:gd name="T8" fmla="*/ 2 w 28"/>
                  <a:gd name="T9" fmla="*/ 1152 h 1161"/>
                  <a:gd name="T10" fmla="*/ 0 w 28"/>
                  <a:gd name="T11" fmla="*/ 1146 h 1161"/>
                  <a:gd name="T12" fmla="*/ 0 w 28"/>
                  <a:gd name="T13" fmla="*/ 15 h 1161"/>
                  <a:gd name="T14" fmla="*/ 0 w 28"/>
                  <a:gd name="T15" fmla="*/ 15 h 1161"/>
                  <a:gd name="T16" fmla="*/ 2 w 28"/>
                  <a:gd name="T17" fmla="*/ 9 h 1161"/>
                  <a:gd name="T18" fmla="*/ 3 w 28"/>
                  <a:gd name="T19" fmla="*/ 4 h 1161"/>
                  <a:gd name="T20" fmla="*/ 9 w 28"/>
                  <a:gd name="T21" fmla="*/ 0 h 1161"/>
                  <a:gd name="T22" fmla="*/ 14 w 28"/>
                  <a:gd name="T23" fmla="*/ 0 h 1161"/>
                  <a:gd name="T24" fmla="*/ 14 w 28"/>
                  <a:gd name="T25" fmla="*/ 0 h 1161"/>
                  <a:gd name="T26" fmla="*/ 19 w 28"/>
                  <a:gd name="T27" fmla="*/ 0 h 1161"/>
                  <a:gd name="T28" fmla="*/ 24 w 28"/>
                  <a:gd name="T29" fmla="*/ 4 h 1161"/>
                  <a:gd name="T30" fmla="*/ 26 w 28"/>
                  <a:gd name="T31" fmla="*/ 9 h 1161"/>
                  <a:gd name="T32" fmla="*/ 28 w 28"/>
                  <a:gd name="T33" fmla="*/ 15 h 1161"/>
                  <a:gd name="T34" fmla="*/ 28 w 28"/>
                  <a:gd name="T35" fmla="*/ 1146 h 1161"/>
                  <a:gd name="T36" fmla="*/ 28 w 28"/>
                  <a:gd name="T37" fmla="*/ 1146 h 1161"/>
                  <a:gd name="T38" fmla="*/ 26 w 28"/>
                  <a:gd name="T39" fmla="*/ 1152 h 1161"/>
                  <a:gd name="T40" fmla="*/ 24 w 28"/>
                  <a:gd name="T41" fmla="*/ 1155 h 1161"/>
                  <a:gd name="T42" fmla="*/ 19 w 28"/>
                  <a:gd name="T43" fmla="*/ 1159 h 1161"/>
                  <a:gd name="T44" fmla="*/ 14 w 28"/>
                  <a:gd name="T45" fmla="*/ 1161 h 1161"/>
                  <a:gd name="T46" fmla="*/ 14 w 28"/>
                  <a:gd name="T47" fmla="*/ 1161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161">
                    <a:moveTo>
                      <a:pt x="14" y="1161"/>
                    </a:moveTo>
                    <a:lnTo>
                      <a:pt x="14" y="1161"/>
                    </a:lnTo>
                    <a:lnTo>
                      <a:pt x="9" y="1159"/>
                    </a:lnTo>
                    <a:lnTo>
                      <a:pt x="3" y="1155"/>
                    </a:lnTo>
                    <a:lnTo>
                      <a:pt x="2" y="1152"/>
                    </a:lnTo>
                    <a:lnTo>
                      <a:pt x="0" y="1146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3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4"/>
                    </a:lnTo>
                    <a:lnTo>
                      <a:pt x="26" y="9"/>
                    </a:lnTo>
                    <a:lnTo>
                      <a:pt x="28" y="15"/>
                    </a:lnTo>
                    <a:lnTo>
                      <a:pt x="28" y="1146"/>
                    </a:lnTo>
                    <a:lnTo>
                      <a:pt x="28" y="1146"/>
                    </a:lnTo>
                    <a:lnTo>
                      <a:pt x="26" y="1152"/>
                    </a:lnTo>
                    <a:lnTo>
                      <a:pt x="24" y="1155"/>
                    </a:lnTo>
                    <a:lnTo>
                      <a:pt x="19" y="1159"/>
                    </a:lnTo>
                    <a:lnTo>
                      <a:pt x="14" y="1161"/>
                    </a:lnTo>
                    <a:lnTo>
                      <a:pt x="14" y="1161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92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Metrics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054" y="1162382"/>
            <a:ext cx="12185151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223" y="1239376"/>
            <a:ext cx="580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Comparison of Cancer-Relevant Funding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116580" y="1494775"/>
            <a:ext cx="4738932" cy="1462518"/>
            <a:chOff x="251354" y="4309264"/>
            <a:chExt cx="3661311" cy="1863990"/>
          </a:xfrm>
        </p:grpSpPr>
        <p:sp>
          <p:nvSpPr>
            <p:cNvPr id="16" name="Rectangle 15"/>
            <p:cNvSpPr/>
            <p:nvPr/>
          </p:nvSpPr>
          <p:spPr>
            <a:xfrm>
              <a:off x="251354" y="4309264"/>
              <a:ext cx="3661311" cy="186399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7026" y="4493699"/>
              <a:ext cx="3269965" cy="1536855"/>
            </a:xfrm>
            <a:prstGeom prst="rect">
              <a:avLst/>
            </a:prstGeom>
            <a:noFill/>
            <a:ln w="15875" cmpd="sng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Membership: 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32 </a:t>
              </a:r>
              <a:r>
                <a:rPr kumimoji="0" lang="en-US" sz="1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Members (</a:t>
              </a:r>
              <a:r>
                <a:rPr kumimoji="0" lang="en-US" sz="180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28 </a:t>
              </a:r>
              <a:r>
                <a:rPr kumimoji="0" lang="en-US" sz="1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Full; </a:t>
              </a:r>
              <a:r>
                <a:rPr kumimoji="0" lang="en-US" sz="180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 </a:t>
              </a:r>
              <a:r>
                <a:rPr kumimoji="0" lang="en-US" sz="180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ECI-</a:t>
              </a:r>
              <a:r>
                <a:rPr kumimoji="0" lang="en-US" sz="1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Associate) 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 </a:t>
              </a:r>
              <a:r>
                <a:rPr kumimoji="0" lang="en-US" sz="1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Departments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16582" y="3662378"/>
            <a:ext cx="4776319" cy="2143408"/>
            <a:chOff x="7994571" y="6206245"/>
            <a:chExt cx="3690196" cy="1863990"/>
          </a:xfrm>
        </p:grpSpPr>
        <p:sp>
          <p:nvSpPr>
            <p:cNvPr id="20" name="Rectangle 19"/>
            <p:cNvSpPr/>
            <p:nvPr/>
          </p:nvSpPr>
          <p:spPr>
            <a:xfrm>
              <a:off x="7994571" y="6206245"/>
              <a:ext cx="3661311" cy="186399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91278" y="6330649"/>
              <a:ext cx="3593489" cy="1615182"/>
            </a:xfrm>
            <a:prstGeom prst="rect">
              <a:avLst/>
            </a:prstGeom>
            <a:noFill/>
            <a:ln w="15875" cmpd="sng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 Original Research Publications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1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Arial"/>
                </a:rPr>
                <a:t>        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(July </a:t>
              </a:r>
              <a:r>
                <a:rPr lang="en-US" sz="1600" b="1" dirty="0">
                  <a:solidFill>
                    <a:prstClr val="black"/>
                  </a:solidFill>
                  <a:latin typeface="Arial"/>
                </a:rPr>
                <a:t>1,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2019 – June 30, 2020): 91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total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49%   </a:t>
              </a:r>
              <a:r>
                <a:rPr kumimoji="0" lang="en-US" sz="1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Inter-programmatic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13%   </a:t>
              </a:r>
              <a:r>
                <a:rPr kumimoji="0" lang="en-US" sz="1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Intra-programmatic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48%   </a:t>
              </a:r>
              <a:r>
                <a:rPr kumimoji="0" lang="en-US" sz="1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Impact factor ≥ 10</a:t>
              </a:r>
            </a:p>
          </p:txBody>
        </p:sp>
      </p:grpSp>
      <p:pic>
        <p:nvPicPr>
          <p:cNvPr id="17" name="Picture 16" descr="Cancer12837635163_ec9681903f_b.jpg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8" b="42407"/>
          <a:stretch/>
        </p:blipFill>
        <p:spPr>
          <a:xfrm>
            <a:off x="0" y="9218"/>
            <a:ext cx="12192000" cy="1112809"/>
          </a:xfrm>
          <a:prstGeom prst="rect">
            <a:avLst/>
          </a:prstGeom>
        </p:spPr>
      </p:pic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1BBA467-56C6-41AB-AFF8-F585E927EB01}"/>
              </a:ext>
            </a:extLst>
          </p:cNvPr>
          <p:cNvGraphicFramePr>
            <a:graphicFrameLocks/>
          </p:cNvGraphicFramePr>
          <p:nvPr/>
        </p:nvGraphicFramePr>
        <p:xfrm>
          <a:off x="521873" y="2078966"/>
          <a:ext cx="5955131" cy="40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5808A86-E29A-4A87-9DC5-27B53CEED73D}"/>
              </a:ext>
            </a:extLst>
          </p:cNvPr>
          <p:cNvSpPr txBox="1"/>
          <p:nvPr/>
        </p:nvSpPr>
        <p:spPr>
          <a:xfrm>
            <a:off x="2631057" y="1551448"/>
            <a:ext cx="1906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  <a:cs typeface="Calibri" panose="020F0502020204030204" pitchFamily="34" charset="0"/>
              </a:rPr>
              <a:t>(Direct Costs in $M)</a:t>
            </a:r>
          </a:p>
        </p:txBody>
      </p:sp>
    </p:spTree>
    <p:extLst>
      <p:ext uri="{BB962C8B-B14F-4D97-AF65-F5344CB8AC3E}">
        <p14:creationId xmlns:p14="http://schemas.microsoft.com/office/powerpoint/2010/main" val="88616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561593" y="3019250"/>
            <a:ext cx="342068" cy="41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298E2C3-71E9-437C-9BC7-6332BF0E30AA}"/>
              </a:ext>
            </a:extLst>
          </p:cNvPr>
          <p:cNvSpPr txBox="1">
            <a:spLocks/>
          </p:cNvSpPr>
          <p:nvPr/>
        </p:nvSpPr>
        <p:spPr>
          <a:xfrm>
            <a:off x="1899482" y="409411"/>
            <a:ext cx="8393036" cy="605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Scientific highlights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CA8704-EEC5-C84D-AFC1-EB6734EA1DD0}"/>
              </a:ext>
            </a:extLst>
          </p:cNvPr>
          <p:cNvSpPr/>
          <p:nvPr/>
        </p:nvSpPr>
        <p:spPr>
          <a:xfrm>
            <a:off x="632813" y="1093055"/>
            <a:ext cx="10926374" cy="4654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6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Today, </a:t>
            </a:r>
            <a:r>
              <a:rPr lang="en-US" sz="2600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we present three research areas </a:t>
            </a:r>
            <a:r>
              <a:rPr lang="en-US" sz="26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that are subject of recent publications that highlight: </a:t>
            </a:r>
          </a:p>
          <a:p>
            <a:pPr>
              <a:lnSpc>
                <a:spcPct val="115000"/>
              </a:lnSpc>
            </a:pPr>
            <a:endParaRPr lang="en-US" sz="26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Innovation</a:t>
            </a:r>
            <a:r>
              <a:rPr lang="en-US" sz="26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in an emerging field, biomolecular condensation;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6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Success of an Early Career Investigator </a:t>
            </a:r>
            <a:r>
              <a:rPr lang="en-US" sz="26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supported by Developmental Funds in the field of chromatin biology; and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6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Highly collaborative</a:t>
            </a:r>
            <a:r>
              <a:rPr lang="en-US" sz="26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 population-based tumor suppressor biology with significant translational implications.</a:t>
            </a:r>
          </a:p>
        </p:txBody>
      </p:sp>
    </p:spTree>
    <p:extLst>
      <p:ext uri="{BB962C8B-B14F-4D97-AF65-F5344CB8AC3E}">
        <p14:creationId xmlns:p14="http://schemas.microsoft.com/office/powerpoint/2010/main" val="179446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ancer12837635163_ec9681903f_b.jpg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8" b="42407"/>
          <a:stretch/>
        </p:blipFill>
        <p:spPr>
          <a:xfrm>
            <a:off x="0" y="2"/>
            <a:ext cx="12192000" cy="11128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Scientific Highlights from Working Groups - #1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0267" y="1113092"/>
            <a:ext cx="5745485" cy="2862322"/>
            <a:chOff x="410264" y="1180322"/>
            <a:chExt cx="5663929" cy="28623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64" y="1342422"/>
              <a:ext cx="2652711" cy="204930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087235" y="1180322"/>
              <a:ext cx="298695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Wilson Clements</a:t>
              </a:r>
            </a:p>
            <a:p>
              <a:r>
                <a:rPr lang="en-US" dirty="0">
                  <a:latin typeface="+mj-lt"/>
                </a:rPr>
                <a:t>Marcus Fisher </a:t>
              </a:r>
            </a:p>
            <a:p>
              <a:r>
                <a:rPr lang="en-US" dirty="0">
                  <a:latin typeface="+mj-lt"/>
                </a:rPr>
                <a:t>Babis Kalodimos </a:t>
              </a:r>
            </a:p>
            <a:p>
              <a:r>
                <a:rPr lang="en-US" dirty="0">
                  <a:latin typeface="+mj-lt"/>
                </a:rPr>
                <a:t>Richard Kriwacki</a:t>
              </a:r>
            </a:p>
            <a:p>
              <a:r>
                <a:rPr lang="en-US" dirty="0">
                  <a:latin typeface="+mj-lt"/>
                </a:rPr>
                <a:t>Esther Obeng</a:t>
              </a:r>
            </a:p>
            <a:p>
              <a:r>
                <a:rPr lang="en-US" dirty="0">
                  <a:latin typeface="+mj-lt"/>
                </a:rPr>
                <a:t>Stacey Ogden</a:t>
              </a:r>
            </a:p>
            <a:p>
              <a:r>
                <a:rPr lang="en-US" dirty="0">
                  <a:latin typeface="+mj-lt"/>
                </a:rPr>
                <a:t>Charles J. Sherr</a:t>
              </a:r>
            </a:p>
            <a:p>
              <a:r>
                <a:rPr lang="en-US" dirty="0">
                  <a:latin typeface="+mj-lt"/>
                </a:rPr>
                <a:t>Jiyang Yu</a:t>
              </a:r>
            </a:p>
            <a:p>
              <a:r>
                <a:rPr lang="en-US" dirty="0">
                  <a:latin typeface="+mj-lt"/>
                </a:rPr>
                <a:t>Gerard P. Zambetti</a:t>
              </a:r>
            </a:p>
            <a:p>
              <a:r>
                <a:rPr lang="en-US" dirty="0">
                  <a:latin typeface="+mj-lt"/>
                </a:rPr>
                <a:t>Scott Blanchard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80361" y="1145683"/>
            <a:ext cx="6011639" cy="2308324"/>
            <a:chOff x="410264" y="3846312"/>
            <a:chExt cx="6011639" cy="2127107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64" y="3966622"/>
              <a:ext cx="2688336" cy="18874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168527" y="3846312"/>
              <a:ext cx="3253376" cy="212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Eric Enemark </a:t>
              </a:r>
            </a:p>
            <a:p>
              <a:r>
                <a:rPr lang="en-US" dirty="0">
                  <a:latin typeface="+mj-lt"/>
                </a:rPr>
                <a:t>Shannon McKinney-Freeman</a:t>
              </a:r>
            </a:p>
            <a:p>
              <a:r>
                <a:rPr lang="en-US" dirty="0">
                  <a:latin typeface="+mj-lt"/>
                </a:rPr>
                <a:t>Tudor Moldoveanu</a:t>
              </a:r>
            </a:p>
            <a:p>
              <a:r>
                <a:rPr lang="en-US" dirty="0">
                  <a:latin typeface="+mj-lt"/>
                </a:rPr>
                <a:t>Joseph </a:t>
              </a:r>
              <a:r>
                <a:rPr lang="en-US" dirty="0" err="1">
                  <a:latin typeface="+mj-lt"/>
                </a:rPr>
                <a:t>Opferman</a:t>
              </a:r>
              <a:endParaRPr lang="en-US" dirty="0">
                <a:latin typeface="+mj-lt"/>
              </a:endParaRPr>
            </a:p>
            <a:p>
              <a:r>
                <a:rPr lang="en-US" dirty="0">
                  <a:latin typeface="+mj-lt"/>
                </a:rPr>
                <a:t>Linda Hendershot</a:t>
              </a:r>
            </a:p>
            <a:p>
              <a:r>
                <a:rPr lang="en-US" dirty="0">
                  <a:latin typeface="+mj-lt"/>
                </a:rPr>
                <a:t>Richard Lee</a:t>
              </a:r>
            </a:p>
            <a:p>
              <a:r>
                <a:rPr lang="en-US" dirty="0">
                  <a:latin typeface="+mj-lt"/>
                </a:rPr>
                <a:t>Brenda Schulman</a:t>
              </a:r>
            </a:p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80361" y="3704925"/>
            <a:ext cx="5933265" cy="2585323"/>
            <a:chOff x="6180362" y="3704922"/>
            <a:chExt cx="5933264" cy="25853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362" y="3962028"/>
              <a:ext cx="2688336" cy="207682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938625" y="3704922"/>
              <a:ext cx="3175001" cy="258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Yongqiang Feng</a:t>
              </a:r>
            </a:p>
            <a:p>
              <a:r>
                <a:rPr lang="en-US" dirty="0">
                  <a:latin typeface="+mj-lt"/>
                </a:rPr>
                <a:t>Hans-Martin </a:t>
              </a:r>
              <a:r>
                <a:rPr lang="en-US" dirty="0" err="1">
                  <a:latin typeface="+mj-lt"/>
                </a:rPr>
                <a:t>Herz</a:t>
              </a:r>
              <a:endParaRPr lang="en-US" dirty="0">
                <a:latin typeface="+mj-lt"/>
              </a:endParaRPr>
            </a:p>
            <a:p>
              <a:r>
                <a:rPr lang="en-US" dirty="0">
                  <a:latin typeface="+mj-lt"/>
                </a:rPr>
                <a:t>Chunliang Li</a:t>
              </a:r>
            </a:p>
            <a:p>
              <a:r>
                <a:rPr lang="en-US" dirty="0" err="1">
                  <a:latin typeface="+mj-lt"/>
                </a:rPr>
                <a:t>Xiaotu</a:t>
              </a:r>
              <a:r>
                <a:rPr lang="en-US" dirty="0">
                  <a:latin typeface="+mj-lt"/>
                </a:rPr>
                <a:t> Ma</a:t>
              </a:r>
            </a:p>
            <a:p>
              <a:r>
                <a:rPr lang="en-US" dirty="0">
                  <a:latin typeface="+mj-lt"/>
                </a:rPr>
                <a:t>Tanja Mittag</a:t>
              </a:r>
            </a:p>
            <a:p>
              <a:r>
                <a:rPr lang="en-US" dirty="0">
                  <a:latin typeface="+mj-lt"/>
                </a:rPr>
                <a:t>Andrew Murphy</a:t>
              </a:r>
            </a:p>
            <a:p>
              <a:r>
                <a:rPr lang="en-US" dirty="0">
                  <a:latin typeface="+mj-lt"/>
                </a:rPr>
                <a:t>Martine F. Roussel</a:t>
              </a:r>
            </a:p>
            <a:p>
              <a:r>
                <a:rPr lang="en-US" dirty="0">
                  <a:latin typeface="+mj-lt"/>
                </a:rPr>
                <a:t>Anang Shelat</a:t>
              </a:r>
            </a:p>
            <a:p>
              <a:r>
                <a:rPr lang="en-US" dirty="0">
                  <a:latin typeface="+mj-lt"/>
                </a:rPr>
                <a:t>Jinghui Zhang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84387" y="3962031"/>
            <a:ext cx="5903782" cy="2058988"/>
            <a:chOff x="6042025" y="1339850"/>
            <a:chExt cx="5903782" cy="2058988"/>
          </a:xfrm>
        </p:grpSpPr>
        <p:sp>
          <p:nvSpPr>
            <p:cNvPr id="17" name="TextBox 16"/>
            <p:cNvSpPr txBox="1"/>
            <p:nvPr/>
          </p:nvSpPr>
          <p:spPr>
            <a:xfrm>
              <a:off x="8810755" y="1639411"/>
              <a:ext cx="313505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j-lt"/>
                </a:rPr>
                <a:t>Hongbo Chi </a:t>
              </a:r>
            </a:p>
            <a:p>
              <a:r>
                <a:rPr lang="sv-SE" dirty="0">
                  <a:latin typeface="+mj-lt"/>
                </a:rPr>
                <a:t>Sandra D’Azzo</a:t>
              </a:r>
            </a:p>
            <a:p>
              <a:r>
                <a:rPr lang="sv-SE" dirty="0">
                  <a:latin typeface="+mj-lt"/>
                </a:rPr>
                <a:t>Stephen Gottschalk</a:t>
              </a:r>
            </a:p>
            <a:p>
              <a:r>
                <a:rPr lang="sv-SE" dirty="0">
                  <a:latin typeface="+mj-lt"/>
                </a:rPr>
                <a:t>Douglas Green</a:t>
              </a:r>
            </a:p>
            <a:p>
              <a:r>
                <a:rPr lang="sv-SE" dirty="0">
                  <a:latin typeface="+mj-lt"/>
                </a:rPr>
                <a:t>Thirumala-Devi Kanneganti</a:t>
              </a: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6042025" y="1339850"/>
              <a:ext cx="2776538" cy="2058988"/>
              <a:chOff x="3806" y="844"/>
              <a:chExt cx="1749" cy="1297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806" y="844"/>
                <a:ext cx="1749" cy="1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4015" y="844"/>
                <a:ext cx="1267" cy="1297"/>
              </a:xfrm>
              <a:custGeom>
                <a:avLst/>
                <a:gdLst>
                  <a:gd name="T0" fmla="*/ 1266 w 1267"/>
                  <a:gd name="T1" fmla="*/ 681 h 1297"/>
                  <a:gd name="T2" fmla="*/ 1255 w 1267"/>
                  <a:gd name="T3" fmla="*/ 778 h 1297"/>
                  <a:gd name="T4" fmla="*/ 1229 w 1267"/>
                  <a:gd name="T5" fmla="*/ 870 h 1297"/>
                  <a:gd name="T6" fmla="*/ 1190 w 1267"/>
                  <a:gd name="T7" fmla="*/ 957 h 1297"/>
                  <a:gd name="T8" fmla="*/ 1141 w 1267"/>
                  <a:gd name="T9" fmla="*/ 1036 h 1297"/>
                  <a:gd name="T10" fmla="*/ 1081 w 1267"/>
                  <a:gd name="T11" fmla="*/ 1106 h 1297"/>
                  <a:gd name="T12" fmla="*/ 1012 w 1267"/>
                  <a:gd name="T13" fmla="*/ 1167 h 1297"/>
                  <a:gd name="T14" fmla="*/ 935 w 1267"/>
                  <a:gd name="T15" fmla="*/ 1218 h 1297"/>
                  <a:gd name="T16" fmla="*/ 852 w 1267"/>
                  <a:gd name="T17" fmla="*/ 1257 h 1297"/>
                  <a:gd name="T18" fmla="*/ 761 w 1267"/>
                  <a:gd name="T19" fmla="*/ 1283 h 1297"/>
                  <a:gd name="T20" fmla="*/ 666 w 1267"/>
                  <a:gd name="T21" fmla="*/ 1295 h 1297"/>
                  <a:gd name="T22" fmla="*/ 600 w 1267"/>
                  <a:gd name="T23" fmla="*/ 1295 h 1297"/>
                  <a:gd name="T24" fmla="*/ 505 w 1267"/>
                  <a:gd name="T25" fmla="*/ 1283 h 1297"/>
                  <a:gd name="T26" fmla="*/ 416 w 1267"/>
                  <a:gd name="T27" fmla="*/ 1257 h 1297"/>
                  <a:gd name="T28" fmla="*/ 331 w 1267"/>
                  <a:gd name="T29" fmla="*/ 1218 h 1297"/>
                  <a:gd name="T30" fmla="*/ 254 w 1267"/>
                  <a:gd name="T31" fmla="*/ 1167 h 1297"/>
                  <a:gd name="T32" fmla="*/ 185 w 1267"/>
                  <a:gd name="T33" fmla="*/ 1106 h 1297"/>
                  <a:gd name="T34" fmla="*/ 125 w 1267"/>
                  <a:gd name="T35" fmla="*/ 1036 h 1297"/>
                  <a:gd name="T36" fmla="*/ 76 w 1267"/>
                  <a:gd name="T37" fmla="*/ 957 h 1297"/>
                  <a:gd name="T38" fmla="*/ 39 w 1267"/>
                  <a:gd name="T39" fmla="*/ 870 h 1297"/>
                  <a:gd name="T40" fmla="*/ 13 w 1267"/>
                  <a:gd name="T41" fmla="*/ 778 h 1297"/>
                  <a:gd name="T42" fmla="*/ 0 w 1267"/>
                  <a:gd name="T43" fmla="*/ 681 h 1297"/>
                  <a:gd name="T44" fmla="*/ 0 w 1267"/>
                  <a:gd name="T45" fmla="*/ 614 h 1297"/>
                  <a:gd name="T46" fmla="*/ 13 w 1267"/>
                  <a:gd name="T47" fmla="*/ 517 h 1297"/>
                  <a:gd name="T48" fmla="*/ 39 w 1267"/>
                  <a:gd name="T49" fmla="*/ 425 h 1297"/>
                  <a:gd name="T50" fmla="*/ 76 w 1267"/>
                  <a:gd name="T51" fmla="*/ 339 h 1297"/>
                  <a:gd name="T52" fmla="*/ 125 w 1267"/>
                  <a:gd name="T53" fmla="*/ 259 h 1297"/>
                  <a:gd name="T54" fmla="*/ 185 w 1267"/>
                  <a:gd name="T55" fmla="*/ 189 h 1297"/>
                  <a:gd name="T56" fmla="*/ 254 w 1267"/>
                  <a:gd name="T57" fmla="*/ 128 h 1297"/>
                  <a:gd name="T58" fmla="*/ 331 w 1267"/>
                  <a:gd name="T59" fmla="*/ 77 h 1297"/>
                  <a:gd name="T60" fmla="*/ 416 w 1267"/>
                  <a:gd name="T61" fmla="*/ 40 h 1297"/>
                  <a:gd name="T62" fmla="*/ 505 w 1267"/>
                  <a:gd name="T63" fmla="*/ 13 h 1297"/>
                  <a:gd name="T64" fmla="*/ 600 w 1267"/>
                  <a:gd name="T65" fmla="*/ 0 h 1297"/>
                  <a:gd name="T66" fmla="*/ 666 w 1267"/>
                  <a:gd name="T67" fmla="*/ 0 h 1297"/>
                  <a:gd name="T68" fmla="*/ 761 w 1267"/>
                  <a:gd name="T69" fmla="*/ 13 h 1297"/>
                  <a:gd name="T70" fmla="*/ 852 w 1267"/>
                  <a:gd name="T71" fmla="*/ 40 h 1297"/>
                  <a:gd name="T72" fmla="*/ 935 w 1267"/>
                  <a:gd name="T73" fmla="*/ 77 h 1297"/>
                  <a:gd name="T74" fmla="*/ 1012 w 1267"/>
                  <a:gd name="T75" fmla="*/ 128 h 1297"/>
                  <a:gd name="T76" fmla="*/ 1081 w 1267"/>
                  <a:gd name="T77" fmla="*/ 189 h 1297"/>
                  <a:gd name="T78" fmla="*/ 1141 w 1267"/>
                  <a:gd name="T79" fmla="*/ 259 h 1297"/>
                  <a:gd name="T80" fmla="*/ 1190 w 1267"/>
                  <a:gd name="T81" fmla="*/ 339 h 1297"/>
                  <a:gd name="T82" fmla="*/ 1229 w 1267"/>
                  <a:gd name="T83" fmla="*/ 425 h 1297"/>
                  <a:gd name="T84" fmla="*/ 1255 w 1267"/>
                  <a:gd name="T85" fmla="*/ 517 h 1297"/>
                  <a:gd name="T86" fmla="*/ 1266 w 1267"/>
                  <a:gd name="T87" fmla="*/ 614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67" h="1297">
                    <a:moveTo>
                      <a:pt x="1267" y="649"/>
                    </a:moveTo>
                    <a:lnTo>
                      <a:pt x="1267" y="649"/>
                    </a:lnTo>
                    <a:lnTo>
                      <a:pt x="1266" y="681"/>
                    </a:lnTo>
                    <a:lnTo>
                      <a:pt x="1264" y="713"/>
                    </a:lnTo>
                    <a:lnTo>
                      <a:pt x="1260" y="746"/>
                    </a:lnTo>
                    <a:lnTo>
                      <a:pt x="1255" y="778"/>
                    </a:lnTo>
                    <a:lnTo>
                      <a:pt x="1248" y="811"/>
                    </a:lnTo>
                    <a:lnTo>
                      <a:pt x="1239" y="841"/>
                    </a:lnTo>
                    <a:lnTo>
                      <a:pt x="1229" y="870"/>
                    </a:lnTo>
                    <a:lnTo>
                      <a:pt x="1218" y="901"/>
                    </a:lnTo>
                    <a:lnTo>
                      <a:pt x="1204" y="930"/>
                    </a:lnTo>
                    <a:lnTo>
                      <a:pt x="1190" y="957"/>
                    </a:lnTo>
                    <a:lnTo>
                      <a:pt x="1176" y="984"/>
                    </a:lnTo>
                    <a:lnTo>
                      <a:pt x="1158" y="1011"/>
                    </a:lnTo>
                    <a:lnTo>
                      <a:pt x="1141" y="1036"/>
                    </a:lnTo>
                    <a:lnTo>
                      <a:pt x="1123" y="1061"/>
                    </a:lnTo>
                    <a:lnTo>
                      <a:pt x="1102" y="1084"/>
                    </a:lnTo>
                    <a:lnTo>
                      <a:pt x="1081" y="1106"/>
                    </a:lnTo>
                    <a:lnTo>
                      <a:pt x="1060" y="1128"/>
                    </a:lnTo>
                    <a:lnTo>
                      <a:pt x="1037" y="1147"/>
                    </a:lnTo>
                    <a:lnTo>
                      <a:pt x="1012" y="1167"/>
                    </a:lnTo>
                    <a:lnTo>
                      <a:pt x="987" y="1185"/>
                    </a:lnTo>
                    <a:lnTo>
                      <a:pt x="963" y="1203"/>
                    </a:lnTo>
                    <a:lnTo>
                      <a:pt x="935" y="1218"/>
                    </a:lnTo>
                    <a:lnTo>
                      <a:pt x="908" y="1232"/>
                    </a:lnTo>
                    <a:lnTo>
                      <a:pt x="880" y="1245"/>
                    </a:lnTo>
                    <a:lnTo>
                      <a:pt x="852" y="1257"/>
                    </a:lnTo>
                    <a:lnTo>
                      <a:pt x="822" y="1266"/>
                    </a:lnTo>
                    <a:lnTo>
                      <a:pt x="792" y="1275"/>
                    </a:lnTo>
                    <a:lnTo>
                      <a:pt x="761" y="1283"/>
                    </a:lnTo>
                    <a:lnTo>
                      <a:pt x="731" y="1290"/>
                    </a:lnTo>
                    <a:lnTo>
                      <a:pt x="699" y="1293"/>
                    </a:lnTo>
                    <a:lnTo>
                      <a:pt x="666" y="1295"/>
                    </a:lnTo>
                    <a:lnTo>
                      <a:pt x="634" y="1297"/>
                    </a:lnTo>
                    <a:lnTo>
                      <a:pt x="634" y="1297"/>
                    </a:lnTo>
                    <a:lnTo>
                      <a:pt x="600" y="1295"/>
                    </a:lnTo>
                    <a:lnTo>
                      <a:pt x="569" y="1293"/>
                    </a:lnTo>
                    <a:lnTo>
                      <a:pt x="537" y="1290"/>
                    </a:lnTo>
                    <a:lnTo>
                      <a:pt x="505" y="1283"/>
                    </a:lnTo>
                    <a:lnTo>
                      <a:pt x="475" y="1275"/>
                    </a:lnTo>
                    <a:lnTo>
                      <a:pt x="446" y="1266"/>
                    </a:lnTo>
                    <a:lnTo>
                      <a:pt x="416" y="1257"/>
                    </a:lnTo>
                    <a:lnTo>
                      <a:pt x="387" y="1245"/>
                    </a:lnTo>
                    <a:lnTo>
                      <a:pt x="359" y="1232"/>
                    </a:lnTo>
                    <a:lnTo>
                      <a:pt x="331" y="1218"/>
                    </a:lnTo>
                    <a:lnTo>
                      <a:pt x="305" y="1203"/>
                    </a:lnTo>
                    <a:lnTo>
                      <a:pt x="280" y="1185"/>
                    </a:lnTo>
                    <a:lnTo>
                      <a:pt x="254" y="1167"/>
                    </a:lnTo>
                    <a:lnTo>
                      <a:pt x="231" y="1147"/>
                    </a:lnTo>
                    <a:lnTo>
                      <a:pt x="208" y="1128"/>
                    </a:lnTo>
                    <a:lnTo>
                      <a:pt x="185" y="1106"/>
                    </a:lnTo>
                    <a:lnTo>
                      <a:pt x="164" y="1084"/>
                    </a:lnTo>
                    <a:lnTo>
                      <a:pt x="145" y="1061"/>
                    </a:lnTo>
                    <a:lnTo>
                      <a:pt x="125" y="1036"/>
                    </a:lnTo>
                    <a:lnTo>
                      <a:pt x="108" y="1011"/>
                    </a:lnTo>
                    <a:lnTo>
                      <a:pt x="92" y="984"/>
                    </a:lnTo>
                    <a:lnTo>
                      <a:pt x="76" y="957"/>
                    </a:lnTo>
                    <a:lnTo>
                      <a:pt x="62" y="930"/>
                    </a:lnTo>
                    <a:lnTo>
                      <a:pt x="50" y="901"/>
                    </a:lnTo>
                    <a:lnTo>
                      <a:pt x="39" y="870"/>
                    </a:lnTo>
                    <a:lnTo>
                      <a:pt x="29" y="841"/>
                    </a:lnTo>
                    <a:lnTo>
                      <a:pt x="20" y="811"/>
                    </a:lnTo>
                    <a:lnTo>
                      <a:pt x="13" y="778"/>
                    </a:lnTo>
                    <a:lnTo>
                      <a:pt x="7" y="746"/>
                    </a:lnTo>
                    <a:lnTo>
                      <a:pt x="4" y="713"/>
                    </a:lnTo>
                    <a:lnTo>
                      <a:pt x="0" y="681"/>
                    </a:lnTo>
                    <a:lnTo>
                      <a:pt x="0" y="649"/>
                    </a:lnTo>
                    <a:lnTo>
                      <a:pt x="0" y="649"/>
                    </a:lnTo>
                    <a:lnTo>
                      <a:pt x="0" y="614"/>
                    </a:lnTo>
                    <a:lnTo>
                      <a:pt x="4" y="582"/>
                    </a:lnTo>
                    <a:lnTo>
                      <a:pt x="7" y="549"/>
                    </a:lnTo>
                    <a:lnTo>
                      <a:pt x="13" y="517"/>
                    </a:lnTo>
                    <a:lnTo>
                      <a:pt x="20" y="486"/>
                    </a:lnTo>
                    <a:lnTo>
                      <a:pt x="29" y="456"/>
                    </a:lnTo>
                    <a:lnTo>
                      <a:pt x="39" y="425"/>
                    </a:lnTo>
                    <a:lnTo>
                      <a:pt x="50" y="396"/>
                    </a:lnTo>
                    <a:lnTo>
                      <a:pt x="62" y="367"/>
                    </a:lnTo>
                    <a:lnTo>
                      <a:pt x="76" y="339"/>
                    </a:lnTo>
                    <a:lnTo>
                      <a:pt x="92" y="312"/>
                    </a:lnTo>
                    <a:lnTo>
                      <a:pt x="108" y="285"/>
                    </a:lnTo>
                    <a:lnTo>
                      <a:pt x="125" y="259"/>
                    </a:lnTo>
                    <a:lnTo>
                      <a:pt x="145" y="236"/>
                    </a:lnTo>
                    <a:lnTo>
                      <a:pt x="164" y="213"/>
                    </a:lnTo>
                    <a:lnTo>
                      <a:pt x="185" y="189"/>
                    </a:lnTo>
                    <a:lnTo>
                      <a:pt x="208" y="168"/>
                    </a:lnTo>
                    <a:lnTo>
                      <a:pt x="231" y="148"/>
                    </a:lnTo>
                    <a:lnTo>
                      <a:pt x="254" y="128"/>
                    </a:lnTo>
                    <a:lnTo>
                      <a:pt x="280" y="110"/>
                    </a:lnTo>
                    <a:lnTo>
                      <a:pt x="305" y="94"/>
                    </a:lnTo>
                    <a:lnTo>
                      <a:pt x="331" y="77"/>
                    </a:lnTo>
                    <a:lnTo>
                      <a:pt x="359" y="63"/>
                    </a:lnTo>
                    <a:lnTo>
                      <a:pt x="387" y="50"/>
                    </a:lnTo>
                    <a:lnTo>
                      <a:pt x="416" y="40"/>
                    </a:lnTo>
                    <a:lnTo>
                      <a:pt x="446" y="29"/>
                    </a:lnTo>
                    <a:lnTo>
                      <a:pt x="475" y="20"/>
                    </a:lnTo>
                    <a:lnTo>
                      <a:pt x="505" y="13"/>
                    </a:lnTo>
                    <a:lnTo>
                      <a:pt x="537" y="7"/>
                    </a:lnTo>
                    <a:lnTo>
                      <a:pt x="569" y="4"/>
                    </a:lnTo>
                    <a:lnTo>
                      <a:pt x="600" y="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666" y="0"/>
                    </a:lnTo>
                    <a:lnTo>
                      <a:pt x="699" y="4"/>
                    </a:lnTo>
                    <a:lnTo>
                      <a:pt x="731" y="7"/>
                    </a:lnTo>
                    <a:lnTo>
                      <a:pt x="761" y="13"/>
                    </a:lnTo>
                    <a:lnTo>
                      <a:pt x="792" y="20"/>
                    </a:lnTo>
                    <a:lnTo>
                      <a:pt x="822" y="29"/>
                    </a:lnTo>
                    <a:lnTo>
                      <a:pt x="852" y="40"/>
                    </a:lnTo>
                    <a:lnTo>
                      <a:pt x="880" y="50"/>
                    </a:lnTo>
                    <a:lnTo>
                      <a:pt x="908" y="63"/>
                    </a:lnTo>
                    <a:lnTo>
                      <a:pt x="935" y="77"/>
                    </a:lnTo>
                    <a:lnTo>
                      <a:pt x="963" y="94"/>
                    </a:lnTo>
                    <a:lnTo>
                      <a:pt x="987" y="110"/>
                    </a:lnTo>
                    <a:lnTo>
                      <a:pt x="1012" y="128"/>
                    </a:lnTo>
                    <a:lnTo>
                      <a:pt x="1037" y="148"/>
                    </a:lnTo>
                    <a:lnTo>
                      <a:pt x="1060" y="168"/>
                    </a:lnTo>
                    <a:lnTo>
                      <a:pt x="1081" y="189"/>
                    </a:lnTo>
                    <a:lnTo>
                      <a:pt x="1102" y="213"/>
                    </a:lnTo>
                    <a:lnTo>
                      <a:pt x="1123" y="236"/>
                    </a:lnTo>
                    <a:lnTo>
                      <a:pt x="1141" y="259"/>
                    </a:lnTo>
                    <a:lnTo>
                      <a:pt x="1158" y="285"/>
                    </a:lnTo>
                    <a:lnTo>
                      <a:pt x="1176" y="312"/>
                    </a:lnTo>
                    <a:lnTo>
                      <a:pt x="1190" y="339"/>
                    </a:lnTo>
                    <a:lnTo>
                      <a:pt x="1204" y="367"/>
                    </a:lnTo>
                    <a:lnTo>
                      <a:pt x="1218" y="396"/>
                    </a:lnTo>
                    <a:lnTo>
                      <a:pt x="1229" y="425"/>
                    </a:lnTo>
                    <a:lnTo>
                      <a:pt x="1239" y="456"/>
                    </a:lnTo>
                    <a:lnTo>
                      <a:pt x="1248" y="486"/>
                    </a:lnTo>
                    <a:lnTo>
                      <a:pt x="1255" y="517"/>
                    </a:lnTo>
                    <a:lnTo>
                      <a:pt x="1260" y="549"/>
                    </a:lnTo>
                    <a:lnTo>
                      <a:pt x="1264" y="582"/>
                    </a:lnTo>
                    <a:lnTo>
                      <a:pt x="1266" y="614"/>
                    </a:lnTo>
                    <a:lnTo>
                      <a:pt x="1267" y="649"/>
                    </a:lnTo>
                    <a:lnTo>
                      <a:pt x="1267" y="64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4142" y="974"/>
                <a:ext cx="1014" cy="1037"/>
              </a:xfrm>
              <a:custGeom>
                <a:avLst/>
                <a:gdLst>
                  <a:gd name="T0" fmla="*/ 1012 w 1014"/>
                  <a:gd name="T1" fmla="*/ 544 h 1037"/>
                  <a:gd name="T2" fmla="*/ 1003 w 1014"/>
                  <a:gd name="T3" fmla="*/ 623 h 1037"/>
                  <a:gd name="T4" fmla="*/ 982 w 1014"/>
                  <a:gd name="T5" fmla="*/ 697 h 1037"/>
                  <a:gd name="T6" fmla="*/ 952 w 1014"/>
                  <a:gd name="T7" fmla="*/ 765 h 1037"/>
                  <a:gd name="T8" fmla="*/ 913 w 1014"/>
                  <a:gd name="T9" fmla="*/ 828 h 1037"/>
                  <a:gd name="T10" fmla="*/ 864 w 1014"/>
                  <a:gd name="T11" fmla="*/ 884 h 1037"/>
                  <a:gd name="T12" fmla="*/ 809 w 1014"/>
                  <a:gd name="T13" fmla="*/ 933 h 1037"/>
                  <a:gd name="T14" fmla="*/ 748 w 1014"/>
                  <a:gd name="T15" fmla="*/ 974 h 1037"/>
                  <a:gd name="T16" fmla="*/ 681 w 1014"/>
                  <a:gd name="T17" fmla="*/ 1005 h 1037"/>
                  <a:gd name="T18" fmla="*/ 609 w 1014"/>
                  <a:gd name="T19" fmla="*/ 1026 h 1037"/>
                  <a:gd name="T20" fmla="*/ 533 w 1014"/>
                  <a:gd name="T21" fmla="*/ 1035 h 1037"/>
                  <a:gd name="T22" fmla="*/ 480 w 1014"/>
                  <a:gd name="T23" fmla="*/ 1035 h 1037"/>
                  <a:gd name="T24" fmla="*/ 405 w 1014"/>
                  <a:gd name="T25" fmla="*/ 1026 h 1037"/>
                  <a:gd name="T26" fmla="*/ 333 w 1014"/>
                  <a:gd name="T27" fmla="*/ 1005 h 1037"/>
                  <a:gd name="T28" fmla="*/ 266 w 1014"/>
                  <a:gd name="T29" fmla="*/ 974 h 1037"/>
                  <a:gd name="T30" fmla="*/ 204 w 1014"/>
                  <a:gd name="T31" fmla="*/ 933 h 1037"/>
                  <a:gd name="T32" fmla="*/ 148 w 1014"/>
                  <a:gd name="T33" fmla="*/ 884 h 1037"/>
                  <a:gd name="T34" fmla="*/ 100 w 1014"/>
                  <a:gd name="T35" fmla="*/ 828 h 1037"/>
                  <a:gd name="T36" fmla="*/ 62 w 1014"/>
                  <a:gd name="T37" fmla="*/ 765 h 1037"/>
                  <a:gd name="T38" fmla="*/ 30 w 1014"/>
                  <a:gd name="T39" fmla="*/ 697 h 1037"/>
                  <a:gd name="T40" fmla="*/ 11 w 1014"/>
                  <a:gd name="T41" fmla="*/ 623 h 1037"/>
                  <a:gd name="T42" fmla="*/ 0 w 1014"/>
                  <a:gd name="T43" fmla="*/ 544 h 1037"/>
                  <a:gd name="T44" fmla="*/ 0 w 1014"/>
                  <a:gd name="T45" fmla="*/ 491 h 1037"/>
                  <a:gd name="T46" fmla="*/ 11 w 1014"/>
                  <a:gd name="T47" fmla="*/ 414 h 1037"/>
                  <a:gd name="T48" fmla="*/ 30 w 1014"/>
                  <a:gd name="T49" fmla="*/ 340 h 1037"/>
                  <a:gd name="T50" fmla="*/ 62 w 1014"/>
                  <a:gd name="T51" fmla="*/ 270 h 1037"/>
                  <a:gd name="T52" fmla="*/ 100 w 1014"/>
                  <a:gd name="T53" fmla="*/ 207 h 1037"/>
                  <a:gd name="T54" fmla="*/ 148 w 1014"/>
                  <a:gd name="T55" fmla="*/ 151 h 1037"/>
                  <a:gd name="T56" fmla="*/ 204 w 1014"/>
                  <a:gd name="T57" fmla="*/ 102 h 1037"/>
                  <a:gd name="T58" fmla="*/ 266 w 1014"/>
                  <a:gd name="T59" fmla="*/ 61 h 1037"/>
                  <a:gd name="T60" fmla="*/ 333 w 1014"/>
                  <a:gd name="T61" fmla="*/ 30 h 1037"/>
                  <a:gd name="T62" fmla="*/ 405 w 1014"/>
                  <a:gd name="T63" fmla="*/ 11 h 1037"/>
                  <a:gd name="T64" fmla="*/ 480 w 1014"/>
                  <a:gd name="T65" fmla="*/ 0 h 1037"/>
                  <a:gd name="T66" fmla="*/ 533 w 1014"/>
                  <a:gd name="T67" fmla="*/ 0 h 1037"/>
                  <a:gd name="T68" fmla="*/ 609 w 1014"/>
                  <a:gd name="T69" fmla="*/ 11 h 1037"/>
                  <a:gd name="T70" fmla="*/ 681 w 1014"/>
                  <a:gd name="T71" fmla="*/ 30 h 1037"/>
                  <a:gd name="T72" fmla="*/ 748 w 1014"/>
                  <a:gd name="T73" fmla="*/ 61 h 1037"/>
                  <a:gd name="T74" fmla="*/ 809 w 1014"/>
                  <a:gd name="T75" fmla="*/ 102 h 1037"/>
                  <a:gd name="T76" fmla="*/ 864 w 1014"/>
                  <a:gd name="T77" fmla="*/ 151 h 1037"/>
                  <a:gd name="T78" fmla="*/ 913 w 1014"/>
                  <a:gd name="T79" fmla="*/ 207 h 1037"/>
                  <a:gd name="T80" fmla="*/ 952 w 1014"/>
                  <a:gd name="T81" fmla="*/ 270 h 1037"/>
                  <a:gd name="T82" fmla="*/ 982 w 1014"/>
                  <a:gd name="T83" fmla="*/ 340 h 1037"/>
                  <a:gd name="T84" fmla="*/ 1003 w 1014"/>
                  <a:gd name="T85" fmla="*/ 414 h 1037"/>
                  <a:gd name="T86" fmla="*/ 1012 w 1014"/>
                  <a:gd name="T87" fmla="*/ 491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14" h="1037">
                    <a:moveTo>
                      <a:pt x="1014" y="519"/>
                    </a:moveTo>
                    <a:lnTo>
                      <a:pt x="1014" y="519"/>
                    </a:lnTo>
                    <a:lnTo>
                      <a:pt x="1012" y="544"/>
                    </a:lnTo>
                    <a:lnTo>
                      <a:pt x="1010" y="571"/>
                    </a:lnTo>
                    <a:lnTo>
                      <a:pt x="1008" y="598"/>
                    </a:lnTo>
                    <a:lnTo>
                      <a:pt x="1003" y="623"/>
                    </a:lnTo>
                    <a:lnTo>
                      <a:pt x="998" y="648"/>
                    </a:lnTo>
                    <a:lnTo>
                      <a:pt x="991" y="672"/>
                    </a:lnTo>
                    <a:lnTo>
                      <a:pt x="982" y="697"/>
                    </a:lnTo>
                    <a:lnTo>
                      <a:pt x="973" y="720"/>
                    </a:lnTo>
                    <a:lnTo>
                      <a:pt x="963" y="744"/>
                    </a:lnTo>
                    <a:lnTo>
                      <a:pt x="952" y="765"/>
                    </a:lnTo>
                    <a:lnTo>
                      <a:pt x="940" y="787"/>
                    </a:lnTo>
                    <a:lnTo>
                      <a:pt x="927" y="809"/>
                    </a:lnTo>
                    <a:lnTo>
                      <a:pt x="913" y="828"/>
                    </a:lnTo>
                    <a:lnTo>
                      <a:pt x="897" y="848"/>
                    </a:lnTo>
                    <a:lnTo>
                      <a:pt x="882" y="866"/>
                    </a:lnTo>
                    <a:lnTo>
                      <a:pt x="864" y="884"/>
                    </a:lnTo>
                    <a:lnTo>
                      <a:pt x="846" y="902"/>
                    </a:lnTo>
                    <a:lnTo>
                      <a:pt x="829" y="918"/>
                    </a:lnTo>
                    <a:lnTo>
                      <a:pt x="809" y="933"/>
                    </a:lnTo>
                    <a:lnTo>
                      <a:pt x="790" y="947"/>
                    </a:lnTo>
                    <a:lnTo>
                      <a:pt x="769" y="962"/>
                    </a:lnTo>
                    <a:lnTo>
                      <a:pt x="748" y="974"/>
                    </a:lnTo>
                    <a:lnTo>
                      <a:pt x="727" y="985"/>
                    </a:lnTo>
                    <a:lnTo>
                      <a:pt x="704" y="996"/>
                    </a:lnTo>
                    <a:lnTo>
                      <a:pt x="681" y="1005"/>
                    </a:lnTo>
                    <a:lnTo>
                      <a:pt x="656" y="1014"/>
                    </a:lnTo>
                    <a:lnTo>
                      <a:pt x="634" y="1021"/>
                    </a:lnTo>
                    <a:lnTo>
                      <a:pt x="609" y="1026"/>
                    </a:lnTo>
                    <a:lnTo>
                      <a:pt x="584" y="1030"/>
                    </a:lnTo>
                    <a:lnTo>
                      <a:pt x="558" y="1034"/>
                    </a:lnTo>
                    <a:lnTo>
                      <a:pt x="533" y="1035"/>
                    </a:lnTo>
                    <a:lnTo>
                      <a:pt x="507" y="1037"/>
                    </a:lnTo>
                    <a:lnTo>
                      <a:pt x="507" y="1037"/>
                    </a:lnTo>
                    <a:lnTo>
                      <a:pt x="480" y="1035"/>
                    </a:lnTo>
                    <a:lnTo>
                      <a:pt x="454" y="1034"/>
                    </a:lnTo>
                    <a:lnTo>
                      <a:pt x="429" y="1030"/>
                    </a:lnTo>
                    <a:lnTo>
                      <a:pt x="405" y="1026"/>
                    </a:lnTo>
                    <a:lnTo>
                      <a:pt x="380" y="1021"/>
                    </a:lnTo>
                    <a:lnTo>
                      <a:pt x="356" y="1014"/>
                    </a:lnTo>
                    <a:lnTo>
                      <a:pt x="333" y="1005"/>
                    </a:lnTo>
                    <a:lnTo>
                      <a:pt x="310" y="996"/>
                    </a:lnTo>
                    <a:lnTo>
                      <a:pt x="287" y="985"/>
                    </a:lnTo>
                    <a:lnTo>
                      <a:pt x="266" y="974"/>
                    </a:lnTo>
                    <a:lnTo>
                      <a:pt x="243" y="962"/>
                    </a:lnTo>
                    <a:lnTo>
                      <a:pt x="224" y="947"/>
                    </a:lnTo>
                    <a:lnTo>
                      <a:pt x="204" y="933"/>
                    </a:lnTo>
                    <a:lnTo>
                      <a:pt x="185" y="918"/>
                    </a:lnTo>
                    <a:lnTo>
                      <a:pt x="165" y="902"/>
                    </a:lnTo>
                    <a:lnTo>
                      <a:pt x="148" y="884"/>
                    </a:lnTo>
                    <a:lnTo>
                      <a:pt x="132" y="866"/>
                    </a:lnTo>
                    <a:lnTo>
                      <a:pt x="116" y="848"/>
                    </a:lnTo>
                    <a:lnTo>
                      <a:pt x="100" y="828"/>
                    </a:lnTo>
                    <a:lnTo>
                      <a:pt x="86" y="809"/>
                    </a:lnTo>
                    <a:lnTo>
                      <a:pt x="74" y="787"/>
                    </a:lnTo>
                    <a:lnTo>
                      <a:pt x="62" y="765"/>
                    </a:lnTo>
                    <a:lnTo>
                      <a:pt x="49" y="744"/>
                    </a:lnTo>
                    <a:lnTo>
                      <a:pt x="39" y="720"/>
                    </a:lnTo>
                    <a:lnTo>
                      <a:pt x="30" y="697"/>
                    </a:lnTo>
                    <a:lnTo>
                      <a:pt x="23" y="672"/>
                    </a:lnTo>
                    <a:lnTo>
                      <a:pt x="16" y="648"/>
                    </a:lnTo>
                    <a:lnTo>
                      <a:pt x="11" y="623"/>
                    </a:lnTo>
                    <a:lnTo>
                      <a:pt x="5" y="598"/>
                    </a:lnTo>
                    <a:lnTo>
                      <a:pt x="2" y="571"/>
                    </a:lnTo>
                    <a:lnTo>
                      <a:pt x="0" y="544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491"/>
                    </a:lnTo>
                    <a:lnTo>
                      <a:pt x="2" y="464"/>
                    </a:lnTo>
                    <a:lnTo>
                      <a:pt x="5" y="439"/>
                    </a:lnTo>
                    <a:lnTo>
                      <a:pt x="11" y="414"/>
                    </a:lnTo>
                    <a:lnTo>
                      <a:pt x="16" y="389"/>
                    </a:lnTo>
                    <a:lnTo>
                      <a:pt x="23" y="364"/>
                    </a:lnTo>
                    <a:lnTo>
                      <a:pt x="30" y="340"/>
                    </a:lnTo>
                    <a:lnTo>
                      <a:pt x="39" y="317"/>
                    </a:lnTo>
                    <a:lnTo>
                      <a:pt x="49" y="293"/>
                    </a:lnTo>
                    <a:lnTo>
                      <a:pt x="62" y="270"/>
                    </a:lnTo>
                    <a:lnTo>
                      <a:pt x="74" y="248"/>
                    </a:lnTo>
                    <a:lnTo>
                      <a:pt x="86" y="228"/>
                    </a:lnTo>
                    <a:lnTo>
                      <a:pt x="100" y="207"/>
                    </a:lnTo>
                    <a:lnTo>
                      <a:pt x="116" y="187"/>
                    </a:lnTo>
                    <a:lnTo>
                      <a:pt x="132" y="169"/>
                    </a:lnTo>
                    <a:lnTo>
                      <a:pt x="148" y="151"/>
                    </a:lnTo>
                    <a:lnTo>
                      <a:pt x="165" y="133"/>
                    </a:lnTo>
                    <a:lnTo>
                      <a:pt x="185" y="117"/>
                    </a:lnTo>
                    <a:lnTo>
                      <a:pt x="204" y="102"/>
                    </a:lnTo>
                    <a:lnTo>
                      <a:pt x="224" y="88"/>
                    </a:lnTo>
                    <a:lnTo>
                      <a:pt x="243" y="74"/>
                    </a:lnTo>
                    <a:lnTo>
                      <a:pt x="266" y="61"/>
                    </a:lnTo>
                    <a:lnTo>
                      <a:pt x="287" y="50"/>
                    </a:lnTo>
                    <a:lnTo>
                      <a:pt x="310" y="39"/>
                    </a:lnTo>
                    <a:lnTo>
                      <a:pt x="333" y="30"/>
                    </a:lnTo>
                    <a:lnTo>
                      <a:pt x="356" y="23"/>
                    </a:lnTo>
                    <a:lnTo>
                      <a:pt x="380" y="16"/>
                    </a:lnTo>
                    <a:lnTo>
                      <a:pt x="405" y="11"/>
                    </a:lnTo>
                    <a:lnTo>
                      <a:pt x="429" y="5"/>
                    </a:lnTo>
                    <a:lnTo>
                      <a:pt x="454" y="2"/>
                    </a:lnTo>
                    <a:lnTo>
                      <a:pt x="480" y="0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33" y="0"/>
                    </a:lnTo>
                    <a:lnTo>
                      <a:pt x="558" y="2"/>
                    </a:lnTo>
                    <a:lnTo>
                      <a:pt x="584" y="5"/>
                    </a:lnTo>
                    <a:lnTo>
                      <a:pt x="609" y="11"/>
                    </a:lnTo>
                    <a:lnTo>
                      <a:pt x="634" y="16"/>
                    </a:lnTo>
                    <a:lnTo>
                      <a:pt x="656" y="23"/>
                    </a:lnTo>
                    <a:lnTo>
                      <a:pt x="681" y="30"/>
                    </a:lnTo>
                    <a:lnTo>
                      <a:pt x="704" y="39"/>
                    </a:lnTo>
                    <a:lnTo>
                      <a:pt x="727" y="50"/>
                    </a:lnTo>
                    <a:lnTo>
                      <a:pt x="748" y="61"/>
                    </a:lnTo>
                    <a:lnTo>
                      <a:pt x="769" y="74"/>
                    </a:lnTo>
                    <a:lnTo>
                      <a:pt x="790" y="88"/>
                    </a:lnTo>
                    <a:lnTo>
                      <a:pt x="809" y="102"/>
                    </a:lnTo>
                    <a:lnTo>
                      <a:pt x="829" y="117"/>
                    </a:lnTo>
                    <a:lnTo>
                      <a:pt x="846" y="133"/>
                    </a:lnTo>
                    <a:lnTo>
                      <a:pt x="864" y="151"/>
                    </a:lnTo>
                    <a:lnTo>
                      <a:pt x="882" y="169"/>
                    </a:lnTo>
                    <a:lnTo>
                      <a:pt x="897" y="187"/>
                    </a:lnTo>
                    <a:lnTo>
                      <a:pt x="913" y="207"/>
                    </a:lnTo>
                    <a:lnTo>
                      <a:pt x="927" y="228"/>
                    </a:lnTo>
                    <a:lnTo>
                      <a:pt x="940" y="248"/>
                    </a:lnTo>
                    <a:lnTo>
                      <a:pt x="952" y="270"/>
                    </a:lnTo>
                    <a:lnTo>
                      <a:pt x="963" y="293"/>
                    </a:lnTo>
                    <a:lnTo>
                      <a:pt x="973" y="317"/>
                    </a:lnTo>
                    <a:lnTo>
                      <a:pt x="982" y="340"/>
                    </a:lnTo>
                    <a:lnTo>
                      <a:pt x="991" y="364"/>
                    </a:lnTo>
                    <a:lnTo>
                      <a:pt x="998" y="389"/>
                    </a:lnTo>
                    <a:lnTo>
                      <a:pt x="1003" y="414"/>
                    </a:lnTo>
                    <a:lnTo>
                      <a:pt x="1008" y="439"/>
                    </a:lnTo>
                    <a:lnTo>
                      <a:pt x="1010" y="464"/>
                    </a:lnTo>
                    <a:lnTo>
                      <a:pt x="1012" y="491"/>
                    </a:lnTo>
                    <a:lnTo>
                      <a:pt x="1014" y="519"/>
                    </a:lnTo>
                    <a:lnTo>
                      <a:pt x="1014" y="51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3919" y="1402"/>
                <a:ext cx="1460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4547" y="1687"/>
                <a:ext cx="204" cy="247"/>
              </a:xfrm>
              <a:custGeom>
                <a:avLst/>
                <a:gdLst>
                  <a:gd name="T0" fmla="*/ 7 w 204"/>
                  <a:gd name="T1" fmla="*/ 83 h 247"/>
                  <a:gd name="T2" fmla="*/ 12 w 204"/>
                  <a:gd name="T3" fmla="*/ 54 h 247"/>
                  <a:gd name="T4" fmla="*/ 24 w 204"/>
                  <a:gd name="T5" fmla="*/ 32 h 247"/>
                  <a:gd name="T6" fmla="*/ 37 w 204"/>
                  <a:gd name="T7" fmla="*/ 20 h 247"/>
                  <a:gd name="T8" fmla="*/ 67 w 204"/>
                  <a:gd name="T9" fmla="*/ 5 h 247"/>
                  <a:gd name="T10" fmla="*/ 105 w 204"/>
                  <a:gd name="T11" fmla="*/ 0 h 247"/>
                  <a:gd name="T12" fmla="*/ 128 w 204"/>
                  <a:gd name="T13" fmla="*/ 2 h 247"/>
                  <a:gd name="T14" fmla="*/ 163 w 204"/>
                  <a:gd name="T15" fmla="*/ 14 h 247"/>
                  <a:gd name="T16" fmla="*/ 185 w 204"/>
                  <a:gd name="T17" fmla="*/ 32 h 247"/>
                  <a:gd name="T18" fmla="*/ 195 w 204"/>
                  <a:gd name="T19" fmla="*/ 54 h 247"/>
                  <a:gd name="T20" fmla="*/ 195 w 204"/>
                  <a:gd name="T21" fmla="*/ 61 h 247"/>
                  <a:gd name="T22" fmla="*/ 192 w 204"/>
                  <a:gd name="T23" fmla="*/ 90 h 247"/>
                  <a:gd name="T24" fmla="*/ 181 w 204"/>
                  <a:gd name="T25" fmla="*/ 106 h 247"/>
                  <a:gd name="T26" fmla="*/ 170 w 204"/>
                  <a:gd name="T27" fmla="*/ 112 h 247"/>
                  <a:gd name="T28" fmla="*/ 165 w 204"/>
                  <a:gd name="T29" fmla="*/ 114 h 247"/>
                  <a:gd name="T30" fmla="*/ 170 w 204"/>
                  <a:gd name="T31" fmla="*/ 117 h 247"/>
                  <a:gd name="T32" fmla="*/ 185 w 204"/>
                  <a:gd name="T33" fmla="*/ 123 h 247"/>
                  <a:gd name="T34" fmla="*/ 197 w 204"/>
                  <a:gd name="T35" fmla="*/ 139 h 247"/>
                  <a:gd name="T36" fmla="*/ 204 w 204"/>
                  <a:gd name="T37" fmla="*/ 171 h 247"/>
                  <a:gd name="T38" fmla="*/ 202 w 204"/>
                  <a:gd name="T39" fmla="*/ 182 h 247"/>
                  <a:gd name="T40" fmla="*/ 192 w 204"/>
                  <a:gd name="T41" fmla="*/ 207 h 247"/>
                  <a:gd name="T42" fmla="*/ 170 w 204"/>
                  <a:gd name="T43" fmla="*/ 231 h 247"/>
                  <a:gd name="T44" fmla="*/ 142 w 204"/>
                  <a:gd name="T45" fmla="*/ 241 h 247"/>
                  <a:gd name="T46" fmla="*/ 118 w 204"/>
                  <a:gd name="T47" fmla="*/ 245 h 247"/>
                  <a:gd name="T48" fmla="*/ 105 w 204"/>
                  <a:gd name="T49" fmla="*/ 247 h 247"/>
                  <a:gd name="T50" fmla="*/ 70 w 204"/>
                  <a:gd name="T51" fmla="*/ 243 h 247"/>
                  <a:gd name="T52" fmla="*/ 44 w 204"/>
                  <a:gd name="T53" fmla="*/ 234 h 247"/>
                  <a:gd name="T54" fmla="*/ 24 w 204"/>
                  <a:gd name="T55" fmla="*/ 222 h 247"/>
                  <a:gd name="T56" fmla="*/ 12 w 204"/>
                  <a:gd name="T57" fmla="*/ 205 h 247"/>
                  <a:gd name="T58" fmla="*/ 5 w 204"/>
                  <a:gd name="T59" fmla="*/ 189 h 247"/>
                  <a:gd name="T60" fmla="*/ 0 w 204"/>
                  <a:gd name="T61" fmla="*/ 160 h 247"/>
                  <a:gd name="T62" fmla="*/ 65 w 204"/>
                  <a:gd name="T63" fmla="*/ 151 h 247"/>
                  <a:gd name="T64" fmla="*/ 65 w 204"/>
                  <a:gd name="T65" fmla="*/ 160 h 247"/>
                  <a:gd name="T66" fmla="*/ 70 w 204"/>
                  <a:gd name="T67" fmla="*/ 175 h 247"/>
                  <a:gd name="T68" fmla="*/ 74 w 204"/>
                  <a:gd name="T69" fmla="*/ 180 h 247"/>
                  <a:gd name="T70" fmla="*/ 86 w 204"/>
                  <a:gd name="T71" fmla="*/ 189 h 247"/>
                  <a:gd name="T72" fmla="*/ 102 w 204"/>
                  <a:gd name="T73" fmla="*/ 191 h 247"/>
                  <a:gd name="T74" fmla="*/ 114 w 204"/>
                  <a:gd name="T75" fmla="*/ 189 h 247"/>
                  <a:gd name="T76" fmla="*/ 125 w 204"/>
                  <a:gd name="T77" fmla="*/ 186 h 247"/>
                  <a:gd name="T78" fmla="*/ 130 w 204"/>
                  <a:gd name="T79" fmla="*/ 177 h 247"/>
                  <a:gd name="T80" fmla="*/ 134 w 204"/>
                  <a:gd name="T81" fmla="*/ 164 h 247"/>
                  <a:gd name="T82" fmla="*/ 132 w 204"/>
                  <a:gd name="T83" fmla="*/ 157 h 247"/>
                  <a:gd name="T84" fmla="*/ 126 w 204"/>
                  <a:gd name="T85" fmla="*/ 148 h 247"/>
                  <a:gd name="T86" fmla="*/ 112 w 204"/>
                  <a:gd name="T87" fmla="*/ 141 h 247"/>
                  <a:gd name="T88" fmla="*/ 102 w 204"/>
                  <a:gd name="T89" fmla="*/ 139 h 247"/>
                  <a:gd name="T90" fmla="*/ 82 w 204"/>
                  <a:gd name="T91" fmla="*/ 141 h 247"/>
                  <a:gd name="T92" fmla="*/ 82 w 204"/>
                  <a:gd name="T93" fmla="*/ 94 h 247"/>
                  <a:gd name="T94" fmla="*/ 102 w 204"/>
                  <a:gd name="T95" fmla="*/ 96 h 247"/>
                  <a:gd name="T96" fmla="*/ 123 w 204"/>
                  <a:gd name="T97" fmla="*/ 92 h 247"/>
                  <a:gd name="T98" fmla="*/ 130 w 204"/>
                  <a:gd name="T99" fmla="*/ 85 h 247"/>
                  <a:gd name="T100" fmla="*/ 134 w 204"/>
                  <a:gd name="T101" fmla="*/ 74 h 247"/>
                  <a:gd name="T102" fmla="*/ 134 w 204"/>
                  <a:gd name="T103" fmla="*/ 69 h 247"/>
                  <a:gd name="T104" fmla="*/ 128 w 204"/>
                  <a:gd name="T105" fmla="*/ 61 h 247"/>
                  <a:gd name="T106" fmla="*/ 114 w 204"/>
                  <a:gd name="T107" fmla="*/ 54 h 247"/>
                  <a:gd name="T108" fmla="*/ 104 w 204"/>
                  <a:gd name="T109" fmla="*/ 52 h 247"/>
                  <a:gd name="T110" fmla="*/ 84 w 204"/>
                  <a:gd name="T111" fmla="*/ 58 h 247"/>
                  <a:gd name="T112" fmla="*/ 75 w 204"/>
                  <a:gd name="T113" fmla="*/ 65 h 247"/>
                  <a:gd name="T114" fmla="*/ 70 w 204"/>
                  <a:gd name="T115" fmla="*/ 76 h 247"/>
                  <a:gd name="T116" fmla="*/ 7 w 204"/>
                  <a:gd name="T117" fmla="*/ 83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4" h="247">
                    <a:moveTo>
                      <a:pt x="7" y="83"/>
                    </a:moveTo>
                    <a:lnTo>
                      <a:pt x="7" y="83"/>
                    </a:lnTo>
                    <a:lnTo>
                      <a:pt x="9" y="63"/>
                    </a:lnTo>
                    <a:lnTo>
                      <a:pt x="12" y="54"/>
                    </a:lnTo>
                    <a:lnTo>
                      <a:pt x="16" y="45"/>
                    </a:lnTo>
                    <a:lnTo>
                      <a:pt x="24" y="32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51" y="11"/>
                    </a:lnTo>
                    <a:lnTo>
                      <a:pt x="67" y="5"/>
                    </a:lnTo>
                    <a:lnTo>
                      <a:pt x="86" y="2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28" y="2"/>
                    </a:lnTo>
                    <a:lnTo>
                      <a:pt x="148" y="7"/>
                    </a:lnTo>
                    <a:lnTo>
                      <a:pt x="163" y="14"/>
                    </a:lnTo>
                    <a:lnTo>
                      <a:pt x="176" y="23"/>
                    </a:lnTo>
                    <a:lnTo>
                      <a:pt x="185" y="32"/>
                    </a:lnTo>
                    <a:lnTo>
                      <a:pt x="192" y="43"/>
                    </a:lnTo>
                    <a:lnTo>
                      <a:pt x="195" y="54"/>
                    </a:lnTo>
                    <a:lnTo>
                      <a:pt x="195" y="61"/>
                    </a:lnTo>
                    <a:lnTo>
                      <a:pt x="195" y="61"/>
                    </a:lnTo>
                    <a:lnTo>
                      <a:pt x="195" y="79"/>
                    </a:lnTo>
                    <a:lnTo>
                      <a:pt x="192" y="90"/>
                    </a:lnTo>
                    <a:lnTo>
                      <a:pt x="186" y="99"/>
                    </a:lnTo>
                    <a:lnTo>
                      <a:pt x="181" y="106"/>
                    </a:lnTo>
                    <a:lnTo>
                      <a:pt x="174" y="110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65" y="114"/>
                    </a:lnTo>
                    <a:lnTo>
                      <a:pt x="165" y="114"/>
                    </a:lnTo>
                    <a:lnTo>
                      <a:pt x="170" y="117"/>
                    </a:lnTo>
                    <a:lnTo>
                      <a:pt x="177" y="119"/>
                    </a:lnTo>
                    <a:lnTo>
                      <a:pt x="185" y="123"/>
                    </a:lnTo>
                    <a:lnTo>
                      <a:pt x="192" y="130"/>
                    </a:lnTo>
                    <a:lnTo>
                      <a:pt x="197" y="139"/>
                    </a:lnTo>
                    <a:lnTo>
                      <a:pt x="202" y="153"/>
                    </a:lnTo>
                    <a:lnTo>
                      <a:pt x="204" y="171"/>
                    </a:lnTo>
                    <a:lnTo>
                      <a:pt x="204" y="171"/>
                    </a:lnTo>
                    <a:lnTo>
                      <a:pt x="202" y="182"/>
                    </a:lnTo>
                    <a:lnTo>
                      <a:pt x="199" y="195"/>
                    </a:lnTo>
                    <a:lnTo>
                      <a:pt x="192" y="207"/>
                    </a:lnTo>
                    <a:lnTo>
                      <a:pt x="183" y="220"/>
                    </a:lnTo>
                    <a:lnTo>
                      <a:pt x="170" y="231"/>
                    </a:lnTo>
                    <a:lnTo>
                      <a:pt x="153" y="238"/>
                    </a:lnTo>
                    <a:lnTo>
                      <a:pt x="142" y="241"/>
                    </a:lnTo>
                    <a:lnTo>
                      <a:pt x="132" y="243"/>
                    </a:lnTo>
                    <a:lnTo>
                      <a:pt x="118" y="245"/>
                    </a:lnTo>
                    <a:lnTo>
                      <a:pt x="105" y="247"/>
                    </a:lnTo>
                    <a:lnTo>
                      <a:pt x="105" y="247"/>
                    </a:lnTo>
                    <a:lnTo>
                      <a:pt x="86" y="245"/>
                    </a:lnTo>
                    <a:lnTo>
                      <a:pt x="70" y="243"/>
                    </a:lnTo>
                    <a:lnTo>
                      <a:pt x="56" y="240"/>
                    </a:lnTo>
                    <a:lnTo>
                      <a:pt x="44" y="234"/>
                    </a:lnTo>
                    <a:lnTo>
                      <a:pt x="33" y="227"/>
                    </a:lnTo>
                    <a:lnTo>
                      <a:pt x="24" y="222"/>
                    </a:lnTo>
                    <a:lnTo>
                      <a:pt x="17" y="214"/>
                    </a:lnTo>
                    <a:lnTo>
                      <a:pt x="12" y="205"/>
                    </a:lnTo>
                    <a:lnTo>
                      <a:pt x="9" y="198"/>
                    </a:lnTo>
                    <a:lnTo>
                      <a:pt x="5" y="189"/>
                    </a:lnTo>
                    <a:lnTo>
                      <a:pt x="2" y="175"/>
                    </a:lnTo>
                    <a:lnTo>
                      <a:pt x="0" y="160"/>
                    </a:lnTo>
                    <a:lnTo>
                      <a:pt x="0" y="151"/>
                    </a:lnTo>
                    <a:lnTo>
                      <a:pt x="65" y="151"/>
                    </a:lnTo>
                    <a:lnTo>
                      <a:pt x="65" y="151"/>
                    </a:lnTo>
                    <a:lnTo>
                      <a:pt x="65" y="160"/>
                    </a:lnTo>
                    <a:lnTo>
                      <a:pt x="67" y="169"/>
                    </a:lnTo>
                    <a:lnTo>
                      <a:pt x="70" y="175"/>
                    </a:lnTo>
                    <a:lnTo>
                      <a:pt x="74" y="180"/>
                    </a:lnTo>
                    <a:lnTo>
                      <a:pt x="74" y="180"/>
                    </a:lnTo>
                    <a:lnTo>
                      <a:pt x="79" y="186"/>
                    </a:lnTo>
                    <a:lnTo>
                      <a:pt x="86" y="189"/>
                    </a:lnTo>
                    <a:lnTo>
                      <a:pt x="93" y="191"/>
                    </a:lnTo>
                    <a:lnTo>
                      <a:pt x="102" y="191"/>
                    </a:lnTo>
                    <a:lnTo>
                      <a:pt x="102" y="191"/>
                    </a:lnTo>
                    <a:lnTo>
                      <a:pt x="114" y="189"/>
                    </a:lnTo>
                    <a:lnTo>
                      <a:pt x="119" y="187"/>
                    </a:lnTo>
                    <a:lnTo>
                      <a:pt x="125" y="186"/>
                    </a:lnTo>
                    <a:lnTo>
                      <a:pt x="128" y="182"/>
                    </a:lnTo>
                    <a:lnTo>
                      <a:pt x="130" y="177"/>
                    </a:lnTo>
                    <a:lnTo>
                      <a:pt x="132" y="171"/>
                    </a:lnTo>
                    <a:lnTo>
                      <a:pt x="134" y="164"/>
                    </a:lnTo>
                    <a:lnTo>
                      <a:pt x="134" y="164"/>
                    </a:lnTo>
                    <a:lnTo>
                      <a:pt x="132" y="157"/>
                    </a:lnTo>
                    <a:lnTo>
                      <a:pt x="130" y="151"/>
                    </a:lnTo>
                    <a:lnTo>
                      <a:pt x="126" y="148"/>
                    </a:lnTo>
                    <a:lnTo>
                      <a:pt x="123" y="144"/>
                    </a:lnTo>
                    <a:lnTo>
                      <a:pt x="112" y="141"/>
                    </a:lnTo>
                    <a:lnTo>
                      <a:pt x="102" y="139"/>
                    </a:lnTo>
                    <a:lnTo>
                      <a:pt x="102" y="139"/>
                    </a:lnTo>
                    <a:lnTo>
                      <a:pt x="90" y="141"/>
                    </a:lnTo>
                    <a:lnTo>
                      <a:pt x="82" y="141"/>
                    </a:lnTo>
                    <a:lnTo>
                      <a:pt x="82" y="94"/>
                    </a:lnTo>
                    <a:lnTo>
                      <a:pt x="82" y="94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112" y="96"/>
                    </a:lnTo>
                    <a:lnTo>
                      <a:pt x="123" y="92"/>
                    </a:lnTo>
                    <a:lnTo>
                      <a:pt x="126" y="88"/>
                    </a:lnTo>
                    <a:lnTo>
                      <a:pt x="130" y="85"/>
                    </a:lnTo>
                    <a:lnTo>
                      <a:pt x="134" y="79"/>
                    </a:lnTo>
                    <a:lnTo>
                      <a:pt x="134" y="74"/>
                    </a:lnTo>
                    <a:lnTo>
                      <a:pt x="134" y="74"/>
                    </a:lnTo>
                    <a:lnTo>
                      <a:pt x="134" y="69"/>
                    </a:lnTo>
                    <a:lnTo>
                      <a:pt x="130" y="65"/>
                    </a:lnTo>
                    <a:lnTo>
                      <a:pt x="128" y="61"/>
                    </a:lnTo>
                    <a:lnTo>
                      <a:pt x="123" y="58"/>
                    </a:lnTo>
                    <a:lnTo>
                      <a:pt x="114" y="54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90" y="54"/>
                    </a:lnTo>
                    <a:lnTo>
                      <a:pt x="84" y="58"/>
                    </a:lnTo>
                    <a:lnTo>
                      <a:pt x="79" y="59"/>
                    </a:lnTo>
                    <a:lnTo>
                      <a:pt x="75" y="65"/>
                    </a:lnTo>
                    <a:lnTo>
                      <a:pt x="72" y="70"/>
                    </a:lnTo>
                    <a:lnTo>
                      <a:pt x="70" y="76"/>
                    </a:lnTo>
                    <a:lnTo>
                      <a:pt x="70" y="83"/>
                    </a:lnTo>
                    <a:lnTo>
                      <a:pt x="7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/>
              <p:cNvSpPr>
                <a:spLocks noEditPoints="1"/>
              </p:cNvSpPr>
              <p:nvPr/>
            </p:nvSpPr>
            <p:spPr bwMode="auto">
              <a:xfrm>
                <a:off x="4429" y="1120"/>
                <a:ext cx="169" cy="185"/>
              </a:xfrm>
              <a:custGeom>
                <a:avLst/>
                <a:gdLst>
                  <a:gd name="T0" fmla="*/ 70 w 169"/>
                  <a:gd name="T1" fmla="*/ 0 h 185"/>
                  <a:gd name="T2" fmla="*/ 98 w 169"/>
                  <a:gd name="T3" fmla="*/ 0 h 185"/>
                  <a:gd name="T4" fmla="*/ 169 w 169"/>
                  <a:gd name="T5" fmla="*/ 185 h 185"/>
                  <a:gd name="T6" fmla="*/ 142 w 169"/>
                  <a:gd name="T7" fmla="*/ 185 h 185"/>
                  <a:gd name="T8" fmla="*/ 121 w 169"/>
                  <a:gd name="T9" fmla="*/ 129 h 185"/>
                  <a:gd name="T10" fmla="*/ 46 w 169"/>
                  <a:gd name="T11" fmla="*/ 129 h 185"/>
                  <a:gd name="T12" fmla="*/ 25 w 169"/>
                  <a:gd name="T13" fmla="*/ 185 h 185"/>
                  <a:gd name="T14" fmla="*/ 0 w 169"/>
                  <a:gd name="T15" fmla="*/ 185 h 185"/>
                  <a:gd name="T16" fmla="*/ 70 w 169"/>
                  <a:gd name="T17" fmla="*/ 0 h 185"/>
                  <a:gd name="T18" fmla="*/ 53 w 169"/>
                  <a:gd name="T19" fmla="*/ 108 h 185"/>
                  <a:gd name="T20" fmla="*/ 114 w 169"/>
                  <a:gd name="T21" fmla="*/ 108 h 185"/>
                  <a:gd name="T22" fmla="*/ 84 w 169"/>
                  <a:gd name="T23" fmla="*/ 21 h 185"/>
                  <a:gd name="T24" fmla="*/ 84 w 169"/>
                  <a:gd name="T25" fmla="*/ 21 h 185"/>
                  <a:gd name="T26" fmla="*/ 53 w 169"/>
                  <a:gd name="T27" fmla="*/ 10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9" h="185">
                    <a:moveTo>
                      <a:pt x="70" y="0"/>
                    </a:moveTo>
                    <a:lnTo>
                      <a:pt x="98" y="0"/>
                    </a:lnTo>
                    <a:lnTo>
                      <a:pt x="169" y="185"/>
                    </a:lnTo>
                    <a:lnTo>
                      <a:pt x="142" y="185"/>
                    </a:lnTo>
                    <a:lnTo>
                      <a:pt x="121" y="129"/>
                    </a:lnTo>
                    <a:lnTo>
                      <a:pt x="46" y="129"/>
                    </a:lnTo>
                    <a:lnTo>
                      <a:pt x="25" y="185"/>
                    </a:lnTo>
                    <a:lnTo>
                      <a:pt x="0" y="185"/>
                    </a:lnTo>
                    <a:lnTo>
                      <a:pt x="70" y="0"/>
                    </a:lnTo>
                    <a:close/>
                    <a:moveTo>
                      <a:pt x="53" y="108"/>
                    </a:moveTo>
                    <a:lnTo>
                      <a:pt x="114" y="108"/>
                    </a:lnTo>
                    <a:lnTo>
                      <a:pt x="84" y="21"/>
                    </a:lnTo>
                    <a:lnTo>
                      <a:pt x="84" y="21"/>
                    </a:lnTo>
                    <a:lnTo>
                      <a:pt x="53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0"/>
              <p:cNvSpPr>
                <a:spLocks noEditPoints="1"/>
              </p:cNvSpPr>
              <p:nvPr/>
            </p:nvSpPr>
            <p:spPr bwMode="auto">
              <a:xfrm>
                <a:off x="4614" y="1120"/>
                <a:ext cx="21" cy="185"/>
              </a:xfrm>
              <a:custGeom>
                <a:avLst/>
                <a:gdLst>
                  <a:gd name="T0" fmla="*/ 21 w 21"/>
                  <a:gd name="T1" fmla="*/ 27 h 185"/>
                  <a:gd name="T2" fmla="*/ 0 w 21"/>
                  <a:gd name="T3" fmla="*/ 27 h 185"/>
                  <a:gd name="T4" fmla="*/ 0 w 21"/>
                  <a:gd name="T5" fmla="*/ 0 h 185"/>
                  <a:gd name="T6" fmla="*/ 21 w 21"/>
                  <a:gd name="T7" fmla="*/ 0 h 185"/>
                  <a:gd name="T8" fmla="*/ 21 w 21"/>
                  <a:gd name="T9" fmla="*/ 27 h 185"/>
                  <a:gd name="T10" fmla="*/ 0 w 21"/>
                  <a:gd name="T11" fmla="*/ 50 h 185"/>
                  <a:gd name="T12" fmla="*/ 21 w 21"/>
                  <a:gd name="T13" fmla="*/ 50 h 185"/>
                  <a:gd name="T14" fmla="*/ 21 w 21"/>
                  <a:gd name="T15" fmla="*/ 185 h 185"/>
                  <a:gd name="T16" fmla="*/ 0 w 21"/>
                  <a:gd name="T17" fmla="*/ 185 h 185"/>
                  <a:gd name="T18" fmla="*/ 0 w 21"/>
                  <a:gd name="T19" fmla="*/ 5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85">
                    <a:moveTo>
                      <a:pt x="21" y="27"/>
                    </a:moveTo>
                    <a:lnTo>
                      <a:pt x="0" y="27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7"/>
                    </a:lnTo>
                    <a:close/>
                    <a:moveTo>
                      <a:pt x="0" y="50"/>
                    </a:moveTo>
                    <a:lnTo>
                      <a:pt x="21" y="50"/>
                    </a:lnTo>
                    <a:lnTo>
                      <a:pt x="21" y="185"/>
                    </a:lnTo>
                    <a:lnTo>
                      <a:pt x="0" y="18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4668" y="1166"/>
                <a:ext cx="183" cy="139"/>
              </a:xfrm>
              <a:custGeom>
                <a:avLst/>
                <a:gdLst>
                  <a:gd name="T0" fmla="*/ 20 w 183"/>
                  <a:gd name="T1" fmla="*/ 4 h 139"/>
                  <a:gd name="T2" fmla="*/ 21 w 183"/>
                  <a:gd name="T3" fmla="*/ 24 h 139"/>
                  <a:gd name="T4" fmla="*/ 28 w 183"/>
                  <a:gd name="T5" fmla="*/ 15 h 139"/>
                  <a:gd name="T6" fmla="*/ 49 w 183"/>
                  <a:gd name="T7" fmla="*/ 2 h 139"/>
                  <a:gd name="T8" fmla="*/ 64 w 183"/>
                  <a:gd name="T9" fmla="*/ 0 h 139"/>
                  <a:gd name="T10" fmla="*/ 85 w 183"/>
                  <a:gd name="T11" fmla="*/ 6 h 139"/>
                  <a:gd name="T12" fmla="*/ 97 w 183"/>
                  <a:gd name="T13" fmla="*/ 18 h 139"/>
                  <a:gd name="T14" fmla="*/ 99 w 183"/>
                  <a:gd name="T15" fmla="*/ 24 h 139"/>
                  <a:gd name="T16" fmla="*/ 116 w 183"/>
                  <a:gd name="T17" fmla="*/ 8 h 139"/>
                  <a:gd name="T18" fmla="*/ 139 w 183"/>
                  <a:gd name="T19" fmla="*/ 0 h 139"/>
                  <a:gd name="T20" fmla="*/ 150 w 183"/>
                  <a:gd name="T21" fmla="*/ 2 h 139"/>
                  <a:gd name="T22" fmla="*/ 166 w 183"/>
                  <a:gd name="T23" fmla="*/ 6 h 139"/>
                  <a:gd name="T24" fmla="*/ 176 w 183"/>
                  <a:gd name="T25" fmla="*/ 15 h 139"/>
                  <a:gd name="T26" fmla="*/ 183 w 183"/>
                  <a:gd name="T27" fmla="*/ 31 h 139"/>
                  <a:gd name="T28" fmla="*/ 183 w 183"/>
                  <a:gd name="T29" fmla="*/ 139 h 139"/>
                  <a:gd name="T30" fmla="*/ 162 w 183"/>
                  <a:gd name="T31" fmla="*/ 51 h 139"/>
                  <a:gd name="T32" fmla="*/ 160 w 183"/>
                  <a:gd name="T33" fmla="*/ 38 h 139"/>
                  <a:gd name="T34" fmla="*/ 157 w 183"/>
                  <a:gd name="T35" fmla="*/ 29 h 139"/>
                  <a:gd name="T36" fmla="*/ 150 w 183"/>
                  <a:gd name="T37" fmla="*/ 22 h 139"/>
                  <a:gd name="T38" fmla="*/ 137 w 183"/>
                  <a:gd name="T39" fmla="*/ 20 h 139"/>
                  <a:gd name="T40" fmla="*/ 129 w 183"/>
                  <a:gd name="T41" fmla="*/ 22 h 139"/>
                  <a:gd name="T42" fmla="*/ 116 w 183"/>
                  <a:gd name="T43" fmla="*/ 26 h 139"/>
                  <a:gd name="T44" fmla="*/ 108 w 183"/>
                  <a:gd name="T45" fmla="*/ 35 h 139"/>
                  <a:gd name="T46" fmla="*/ 102 w 183"/>
                  <a:gd name="T47" fmla="*/ 47 h 139"/>
                  <a:gd name="T48" fmla="*/ 102 w 183"/>
                  <a:gd name="T49" fmla="*/ 139 h 139"/>
                  <a:gd name="T50" fmla="*/ 81 w 183"/>
                  <a:gd name="T51" fmla="*/ 51 h 139"/>
                  <a:gd name="T52" fmla="*/ 79 w 183"/>
                  <a:gd name="T53" fmla="*/ 38 h 139"/>
                  <a:gd name="T54" fmla="*/ 76 w 183"/>
                  <a:gd name="T55" fmla="*/ 29 h 139"/>
                  <a:gd name="T56" fmla="*/ 69 w 183"/>
                  <a:gd name="T57" fmla="*/ 22 h 139"/>
                  <a:gd name="T58" fmla="*/ 56 w 183"/>
                  <a:gd name="T59" fmla="*/ 20 h 139"/>
                  <a:gd name="T60" fmla="*/ 48 w 183"/>
                  <a:gd name="T61" fmla="*/ 22 h 139"/>
                  <a:gd name="T62" fmla="*/ 34 w 183"/>
                  <a:gd name="T63" fmla="*/ 29 h 139"/>
                  <a:gd name="T64" fmla="*/ 25 w 183"/>
                  <a:gd name="T65" fmla="*/ 40 h 139"/>
                  <a:gd name="T66" fmla="*/ 21 w 183"/>
                  <a:gd name="T67" fmla="*/ 54 h 139"/>
                  <a:gd name="T68" fmla="*/ 0 w 183"/>
                  <a:gd name="T6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3" h="139">
                    <a:moveTo>
                      <a:pt x="0" y="4"/>
                    </a:moveTo>
                    <a:lnTo>
                      <a:pt x="20" y="4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8" y="15"/>
                    </a:lnTo>
                    <a:lnTo>
                      <a:pt x="39" y="8"/>
                    </a:lnTo>
                    <a:lnTo>
                      <a:pt x="49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4" y="2"/>
                    </a:lnTo>
                    <a:lnTo>
                      <a:pt x="85" y="6"/>
                    </a:lnTo>
                    <a:lnTo>
                      <a:pt x="93" y="13"/>
                    </a:lnTo>
                    <a:lnTo>
                      <a:pt x="97" y="18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108" y="15"/>
                    </a:lnTo>
                    <a:lnTo>
                      <a:pt x="116" y="8"/>
                    </a:lnTo>
                    <a:lnTo>
                      <a:pt x="127" y="2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50" y="2"/>
                    </a:lnTo>
                    <a:lnTo>
                      <a:pt x="159" y="4"/>
                    </a:lnTo>
                    <a:lnTo>
                      <a:pt x="166" y="6"/>
                    </a:lnTo>
                    <a:lnTo>
                      <a:pt x="171" y="9"/>
                    </a:lnTo>
                    <a:lnTo>
                      <a:pt x="176" y="15"/>
                    </a:lnTo>
                    <a:lnTo>
                      <a:pt x="180" y="22"/>
                    </a:lnTo>
                    <a:lnTo>
                      <a:pt x="183" y="31"/>
                    </a:lnTo>
                    <a:lnTo>
                      <a:pt x="183" y="40"/>
                    </a:lnTo>
                    <a:lnTo>
                      <a:pt x="183" y="139"/>
                    </a:lnTo>
                    <a:lnTo>
                      <a:pt x="162" y="139"/>
                    </a:lnTo>
                    <a:lnTo>
                      <a:pt x="162" y="51"/>
                    </a:lnTo>
                    <a:lnTo>
                      <a:pt x="162" y="51"/>
                    </a:lnTo>
                    <a:lnTo>
                      <a:pt x="160" y="38"/>
                    </a:lnTo>
                    <a:lnTo>
                      <a:pt x="160" y="33"/>
                    </a:lnTo>
                    <a:lnTo>
                      <a:pt x="157" y="29"/>
                    </a:lnTo>
                    <a:lnTo>
                      <a:pt x="153" y="26"/>
                    </a:lnTo>
                    <a:lnTo>
                      <a:pt x="150" y="22"/>
                    </a:lnTo>
                    <a:lnTo>
                      <a:pt x="144" y="22"/>
                    </a:lnTo>
                    <a:lnTo>
                      <a:pt x="137" y="20"/>
                    </a:lnTo>
                    <a:lnTo>
                      <a:pt x="137" y="20"/>
                    </a:lnTo>
                    <a:lnTo>
                      <a:pt x="129" y="22"/>
                    </a:lnTo>
                    <a:lnTo>
                      <a:pt x="123" y="24"/>
                    </a:lnTo>
                    <a:lnTo>
                      <a:pt x="116" y="26"/>
                    </a:lnTo>
                    <a:lnTo>
                      <a:pt x="111" y="29"/>
                    </a:lnTo>
                    <a:lnTo>
                      <a:pt x="108" y="35"/>
                    </a:lnTo>
                    <a:lnTo>
                      <a:pt x="104" y="40"/>
                    </a:lnTo>
                    <a:lnTo>
                      <a:pt x="102" y="47"/>
                    </a:lnTo>
                    <a:lnTo>
                      <a:pt x="102" y="54"/>
                    </a:lnTo>
                    <a:lnTo>
                      <a:pt x="102" y="139"/>
                    </a:lnTo>
                    <a:lnTo>
                      <a:pt x="81" y="139"/>
                    </a:lnTo>
                    <a:lnTo>
                      <a:pt x="81" y="51"/>
                    </a:lnTo>
                    <a:lnTo>
                      <a:pt x="81" y="51"/>
                    </a:lnTo>
                    <a:lnTo>
                      <a:pt x="79" y="38"/>
                    </a:lnTo>
                    <a:lnTo>
                      <a:pt x="78" y="33"/>
                    </a:lnTo>
                    <a:lnTo>
                      <a:pt x="76" y="29"/>
                    </a:lnTo>
                    <a:lnTo>
                      <a:pt x="72" y="26"/>
                    </a:lnTo>
                    <a:lnTo>
                      <a:pt x="69" y="22"/>
                    </a:lnTo>
                    <a:lnTo>
                      <a:pt x="64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48" y="22"/>
                    </a:lnTo>
                    <a:lnTo>
                      <a:pt x="41" y="24"/>
                    </a:lnTo>
                    <a:lnTo>
                      <a:pt x="34" y="29"/>
                    </a:lnTo>
                    <a:lnTo>
                      <a:pt x="28" y="35"/>
                    </a:lnTo>
                    <a:lnTo>
                      <a:pt x="25" y="40"/>
                    </a:lnTo>
                    <a:lnTo>
                      <a:pt x="23" y="45"/>
                    </a:lnTo>
                    <a:lnTo>
                      <a:pt x="21" y="54"/>
                    </a:lnTo>
                    <a:lnTo>
                      <a:pt x="21" y="139"/>
                    </a:lnTo>
                    <a:lnTo>
                      <a:pt x="0" y="13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806" y="1464"/>
                <a:ext cx="95" cy="122"/>
              </a:xfrm>
              <a:custGeom>
                <a:avLst/>
                <a:gdLst>
                  <a:gd name="T0" fmla="*/ 39 w 95"/>
                  <a:gd name="T1" fmla="*/ 122 h 122"/>
                  <a:gd name="T2" fmla="*/ 39 w 95"/>
                  <a:gd name="T3" fmla="*/ 14 h 122"/>
                  <a:gd name="T4" fmla="*/ 0 w 95"/>
                  <a:gd name="T5" fmla="*/ 14 h 122"/>
                  <a:gd name="T6" fmla="*/ 0 w 95"/>
                  <a:gd name="T7" fmla="*/ 0 h 122"/>
                  <a:gd name="T8" fmla="*/ 95 w 95"/>
                  <a:gd name="T9" fmla="*/ 0 h 122"/>
                  <a:gd name="T10" fmla="*/ 95 w 95"/>
                  <a:gd name="T11" fmla="*/ 14 h 122"/>
                  <a:gd name="T12" fmla="*/ 56 w 95"/>
                  <a:gd name="T13" fmla="*/ 14 h 122"/>
                  <a:gd name="T14" fmla="*/ 56 w 95"/>
                  <a:gd name="T15" fmla="*/ 122 h 122"/>
                  <a:gd name="T16" fmla="*/ 39 w 95"/>
                  <a:gd name="T1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22">
                    <a:moveTo>
                      <a:pt x="39" y="122"/>
                    </a:moveTo>
                    <a:lnTo>
                      <a:pt x="3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95" y="0"/>
                    </a:lnTo>
                    <a:lnTo>
                      <a:pt x="95" y="14"/>
                    </a:lnTo>
                    <a:lnTo>
                      <a:pt x="56" y="14"/>
                    </a:lnTo>
                    <a:lnTo>
                      <a:pt x="56" y="122"/>
                    </a:lnTo>
                    <a:lnTo>
                      <a:pt x="39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901" y="1498"/>
                <a:ext cx="70" cy="90"/>
              </a:xfrm>
              <a:custGeom>
                <a:avLst/>
                <a:gdLst>
                  <a:gd name="T0" fmla="*/ 58 w 70"/>
                  <a:gd name="T1" fmla="*/ 88 h 90"/>
                  <a:gd name="T2" fmla="*/ 58 w 70"/>
                  <a:gd name="T3" fmla="*/ 76 h 90"/>
                  <a:gd name="T4" fmla="*/ 58 w 70"/>
                  <a:gd name="T5" fmla="*/ 76 h 90"/>
                  <a:gd name="T6" fmla="*/ 53 w 70"/>
                  <a:gd name="T7" fmla="*/ 83 h 90"/>
                  <a:gd name="T8" fmla="*/ 46 w 70"/>
                  <a:gd name="T9" fmla="*/ 86 h 90"/>
                  <a:gd name="T10" fmla="*/ 39 w 70"/>
                  <a:gd name="T11" fmla="*/ 90 h 90"/>
                  <a:gd name="T12" fmla="*/ 30 w 70"/>
                  <a:gd name="T13" fmla="*/ 90 h 90"/>
                  <a:gd name="T14" fmla="*/ 30 w 70"/>
                  <a:gd name="T15" fmla="*/ 90 h 90"/>
                  <a:gd name="T16" fmla="*/ 23 w 70"/>
                  <a:gd name="T17" fmla="*/ 90 h 90"/>
                  <a:gd name="T18" fmla="*/ 16 w 70"/>
                  <a:gd name="T19" fmla="*/ 88 h 90"/>
                  <a:gd name="T20" fmla="*/ 16 w 70"/>
                  <a:gd name="T21" fmla="*/ 88 h 90"/>
                  <a:gd name="T22" fmla="*/ 9 w 70"/>
                  <a:gd name="T23" fmla="*/ 85 h 90"/>
                  <a:gd name="T24" fmla="*/ 5 w 70"/>
                  <a:gd name="T25" fmla="*/ 81 h 90"/>
                  <a:gd name="T26" fmla="*/ 5 w 70"/>
                  <a:gd name="T27" fmla="*/ 81 h 90"/>
                  <a:gd name="T28" fmla="*/ 2 w 70"/>
                  <a:gd name="T29" fmla="*/ 76 h 90"/>
                  <a:gd name="T30" fmla="*/ 0 w 70"/>
                  <a:gd name="T31" fmla="*/ 68 h 90"/>
                  <a:gd name="T32" fmla="*/ 0 w 70"/>
                  <a:gd name="T33" fmla="*/ 68 h 90"/>
                  <a:gd name="T34" fmla="*/ 0 w 70"/>
                  <a:gd name="T35" fmla="*/ 54 h 90"/>
                  <a:gd name="T36" fmla="*/ 0 w 70"/>
                  <a:gd name="T37" fmla="*/ 0 h 90"/>
                  <a:gd name="T38" fmla="*/ 14 w 70"/>
                  <a:gd name="T39" fmla="*/ 0 h 90"/>
                  <a:gd name="T40" fmla="*/ 14 w 70"/>
                  <a:gd name="T41" fmla="*/ 49 h 90"/>
                  <a:gd name="T42" fmla="*/ 14 w 70"/>
                  <a:gd name="T43" fmla="*/ 49 h 90"/>
                  <a:gd name="T44" fmla="*/ 16 w 70"/>
                  <a:gd name="T45" fmla="*/ 65 h 90"/>
                  <a:gd name="T46" fmla="*/ 16 w 70"/>
                  <a:gd name="T47" fmla="*/ 65 h 90"/>
                  <a:gd name="T48" fmla="*/ 18 w 70"/>
                  <a:gd name="T49" fmla="*/ 70 h 90"/>
                  <a:gd name="T50" fmla="*/ 21 w 70"/>
                  <a:gd name="T51" fmla="*/ 74 h 90"/>
                  <a:gd name="T52" fmla="*/ 21 w 70"/>
                  <a:gd name="T53" fmla="*/ 74 h 90"/>
                  <a:gd name="T54" fmla="*/ 26 w 70"/>
                  <a:gd name="T55" fmla="*/ 77 h 90"/>
                  <a:gd name="T56" fmla="*/ 33 w 70"/>
                  <a:gd name="T57" fmla="*/ 77 h 90"/>
                  <a:gd name="T58" fmla="*/ 33 w 70"/>
                  <a:gd name="T59" fmla="*/ 77 h 90"/>
                  <a:gd name="T60" fmla="*/ 39 w 70"/>
                  <a:gd name="T61" fmla="*/ 77 h 90"/>
                  <a:gd name="T62" fmla="*/ 46 w 70"/>
                  <a:gd name="T63" fmla="*/ 74 h 90"/>
                  <a:gd name="T64" fmla="*/ 46 w 70"/>
                  <a:gd name="T65" fmla="*/ 74 h 90"/>
                  <a:gd name="T66" fmla="*/ 51 w 70"/>
                  <a:gd name="T67" fmla="*/ 70 h 90"/>
                  <a:gd name="T68" fmla="*/ 53 w 70"/>
                  <a:gd name="T69" fmla="*/ 65 h 90"/>
                  <a:gd name="T70" fmla="*/ 53 w 70"/>
                  <a:gd name="T71" fmla="*/ 65 h 90"/>
                  <a:gd name="T72" fmla="*/ 56 w 70"/>
                  <a:gd name="T73" fmla="*/ 58 h 90"/>
                  <a:gd name="T74" fmla="*/ 56 w 70"/>
                  <a:gd name="T75" fmla="*/ 47 h 90"/>
                  <a:gd name="T76" fmla="*/ 56 w 70"/>
                  <a:gd name="T77" fmla="*/ 0 h 90"/>
                  <a:gd name="T78" fmla="*/ 70 w 70"/>
                  <a:gd name="T79" fmla="*/ 0 h 90"/>
                  <a:gd name="T80" fmla="*/ 70 w 70"/>
                  <a:gd name="T81" fmla="*/ 88 h 90"/>
                  <a:gd name="T82" fmla="*/ 58 w 70"/>
                  <a:gd name="T8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" h="90">
                    <a:moveTo>
                      <a:pt x="58" y="88"/>
                    </a:moveTo>
                    <a:lnTo>
                      <a:pt x="58" y="76"/>
                    </a:lnTo>
                    <a:lnTo>
                      <a:pt x="58" y="76"/>
                    </a:lnTo>
                    <a:lnTo>
                      <a:pt x="53" y="83"/>
                    </a:lnTo>
                    <a:lnTo>
                      <a:pt x="46" y="86"/>
                    </a:lnTo>
                    <a:lnTo>
                      <a:pt x="39" y="90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23" y="9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9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2" y="7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8" y="70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6" y="77"/>
                    </a:lnTo>
                    <a:lnTo>
                      <a:pt x="33" y="77"/>
                    </a:lnTo>
                    <a:lnTo>
                      <a:pt x="33" y="77"/>
                    </a:lnTo>
                    <a:lnTo>
                      <a:pt x="39" y="77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51" y="70"/>
                    </a:lnTo>
                    <a:lnTo>
                      <a:pt x="53" y="65"/>
                    </a:lnTo>
                    <a:lnTo>
                      <a:pt x="53" y="65"/>
                    </a:lnTo>
                    <a:lnTo>
                      <a:pt x="56" y="58"/>
                    </a:lnTo>
                    <a:lnTo>
                      <a:pt x="56" y="47"/>
                    </a:lnTo>
                    <a:lnTo>
                      <a:pt x="56" y="0"/>
                    </a:lnTo>
                    <a:lnTo>
                      <a:pt x="70" y="0"/>
                    </a:lnTo>
                    <a:lnTo>
                      <a:pt x="70" y="88"/>
                    </a:lnTo>
                    <a:lnTo>
                      <a:pt x="58" y="8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987" y="1494"/>
                <a:ext cx="118" cy="92"/>
              </a:xfrm>
              <a:custGeom>
                <a:avLst/>
                <a:gdLst>
                  <a:gd name="T0" fmla="*/ 0 w 118"/>
                  <a:gd name="T1" fmla="*/ 4 h 92"/>
                  <a:gd name="T2" fmla="*/ 13 w 118"/>
                  <a:gd name="T3" fmla="*/ 17 h 92"/>
                  <a:gd name="T4" fmla="*/ 18 w 118"/>
                  <a:gd name="T5" fmla="*/ 9 h 92"/>
                  <a:gd name="T6" fmla="*/ 25 w 118"/>
                  <a:gd name="T7" fmla="*/ 6 h 92"/>
                  <a:gd name="T8" fmla="*/ 39 w 118"/>
                  <a:gd name="T9" fmla="*/ 0 h 92"/>
                  <a:gd name="T10" fmla="*/ 48 w 118"/>
                  <a:gd name="T11" fmla="*/ 2 h 92"/>
                  <a:gd name="T12" fmla="*/ 55 w 118"/>
                  <a:gd name="T13" fmla="*/ 6 h 92"/>
                  <a:gd name="T14" fmla="*/ 64 w 118"/>
                  <a:gd name="T15" fmla="*/ 17 h 92"/>
                  <a:gd name="T16" fmla="*/ 71 w 118"/>
                  <a:gd name="T17" fmla="*/ 9 h 92"/>
                  <a:gd name="T18" fmla="*/ 83 w 118"/>
                  <a:gd name="T19" fmla="*/ 2 h 92"/>
                  <a:gd name="T20" fmla="*/ 92 w 118"/>
                  <a:gd name="T21" fmla="*/ 0 h 92"/>
                  <a:gd name="T22" fmla="*/ 108 w 118"/>
                  <a:gd name="T23" fmla="*/ 6 h 92"/>
                  <a:gd name="T24" fmla="*/ 111 w 118"/>
                  <a:gd name="T25" fmla="*/ 9 h 92"/>
                  <a:gd name="T26" fmla="*/ 116 w 118"/>
                  <a:gd name="T27" fmla="*/ 18 h 92"/>
                  <a:gd name="T28" fmla="*/ 118 w 118"/>
                  <a:gd name="T29" fmla="*/ 92 h 92"/>
                  <a:gd name="T30" fmla="*/ 104 w 118"/>
                  <a:gd name="T31" fmla="*/ 36 h 92"/>
                  <a:gd name="T32" fmla="*/ 102 w 118"/>
                  <a:gd name="T33" fmla="*/ 24 h 92"/>
                  <a:gd name="T34" fmla="*/ 101 w 118"/>
                  <a:gd name="T35" fmla="*/ 20 h 92"/>
                  <a:gd name="T36" fmla="*/ 97 w 118"/>
                  <a:gd name="T37" fmla="*/ 17 h 92"/>
                  <a:gd name="T38" fmla="*/ 88 w 118"/>
                  <a:gd name="T39" fmla="*/ 15 h 92"/>
                  <a:gd name="T40" fmla="*/ 79 w 118"/>
                  <a:gd name="T41" fmla="*/ 17 h 92"/>
                  <a:gd name="T42" fmla="*/ 72 w 118"/>
                  <a:gd name="T43" fmla="*/ 20 h 92"/>
                  <a:gd name="T44" fmla="*/ 69 w 118"/>
                  <a:gd name="T45" fmla="*/ 29 h 92"/>
                  <a:gd name="T46" fmla="*/ 67 w 118"/>
                  <a:gd name="T47" fmla="*/ 92 h 92"/>
                  <a:gd name="T48" fmla="*/ 51 w 118"/>
                  <a:gd name="T49" fmla="*/ 35 h 92"/>
                  <a:gd name="T50" fmla="*/ 51 w 118"/>
                  <a:gd name="T51" fmla="*/ 26 h 92"/>
                  <a:gd name="T52" fmla="*/ 48 w 118"/>
                  <a:gd name="T53" fmla="*/ 20 h 92"/>
                  <a:gd name="T54" fmla="*/ 35 w 118"/>
                  <a:gd name="T55" fmla="*/ 15 h 92"/>
                  <a:gd name="T56" fmla="*/ 30 w 118"/>
                  <a:gd name="T57" fmla="*/ 15 h 92"/>
                  <a:gd name="T58" fmla="*/ 25 w 118"/>
                  <a:gd name="T59" fmla="*/ 18 h 92"/>
                  <a:gd name="T60" fmla="*/ 18 w 118"/>
                  <a:gd name="T61" fmla="*/ 27 h 92"/>
                  <a:gd name="T62" fmla="*/ 16 w 118"/>
                  <a:gd name="T63" fmla="*/ 36 h 92"/>
                  <a:gd name="T64" fmla="*/ 14 w 118"/>
                  <a:gd name="T6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8" h="92">
                    <a:moveTo>
                      <a:pt x="0" y="92"/>
                    </a:moveTo>
                    <a:lnTo>
                      <a:pt x="0" y="4"/>
                    </a:lnTo>
                    <a:lnTo>
                      <a:pt x="13" y="4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8" y="9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8" y="2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60" y="9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1" y="9"/>
                    </a:lnTo>
                    <a:lnTo>
                      <a:pt x="76" y="6"/>
                    </a:lnTo>
                    <a:lnTo>
                      <a:pt x="83" y="2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2" y="2"/>
                    </a:lnTo>
                    <a:lnTo>
                      <a:pt x="108" y="6"/>
                    </a:lnTo>
                    <a:lnTo>
                      <a:pt x="111" y="9"/>
                    </a:lnTo>
                    <a:lnTo>
                      <a:pt x="111" y="9"/>
                    </a:lnTo>
                    <a:lnTo>
                      <a:pt x="115" y="13"/>
                    </a:lnTo>
                    <a:lnTo>
                      <a:pt x="116" y="18"/>
                    </a:lnTo>
                    <a:lnTo>
                      <a:pt x="118" y="31"/>
                    </a:lnTo>
                    <a:lnTo>
                      <a:pt x="118" y="92"/>
                    </a:lnTo>
                    <a:lnTo>
                      <a:pt x="104" y="92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1" y="20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79" y="17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1" y="24"/>
                    </a:lnTo>
                    <a:lnTo>
                      <a:pt x="69" y="29"/>
                    </a:lnTo>
                    <a:lnTo>
                      <a:pt x="67" y="40"/>
                    </a:lnTo>
                    <a:lnTo>
                      <a:pt x="67" y="92"/>
                    </a:lnTo>
                    <a:lnTo>
                      <a:pt x="51" y="92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26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4" y="15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0" y="15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0" y="22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36"/>
                    </a:lnTo>
                    <a:lnTo>
                      <a:pt x="14" y="47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5"/>
              <p:cNvSpPr>
                <a:spLocks noEditPoints="1"/>
              </p:cNvSpPr>
              <p:nvPr/>
            </p:nvSpPr>
            <p:spPr bwMode="auto">
              <a:xfrm>
                <a:off x="4114" y="1494"/>
                <a:ext cx="81" cy="94"/>
              </a:xfrm>
              <a:custGeom>
                <a:avLst/>
                <a:gdLst>
                  <a:gd name="T0" fmla="*/ 0 w 81"/>
                  <a:gd name="T1" fmla="*/ 47 h 94"/>
                  <a:gd name="T2" fmla="*/ 3 w 81"/>
                  <a:gd name="T3" fmla="*/ 26 h 94"/>
                  <a:gd name="T4" fmla="*/ 12 w 81"/>
                  <a:gd name="T5" fmla="*/ 11 h 94"/>
                  <a:gd name="T6" fmla="*/ 19 w 81"/>
                  <a:gd name="T7" fmla="*/ 8 h 94"/>
                  <a:gd name="T8" fmla="*/ 33 w 81"/>
                  <a:gd name="T9" fmla="*/ 2 h 94"/>
                  <a:gd name="T10" fmla="*/ 40 w 81"/>
                  <a:gd name="T11" fmla="*/ 0 h 94"/>
                  <a:gd name="T12" fmla="*/ 56 w 81"/>
                  <a:gd name="T13" fmla="*/ 4 h 94"/>
                  <a:gd name="T14" fmla="*/ 70 w 81"/>
                  <a:gd name="T15" fmla="*/ 13 h 94"/>
                  <a:gd name="T16" fmla="*/ 76 w 81"/>
                  <a:gd name="T17" fmla="*/ 20 h 94"/>
                  <a:gd name="T18" fmla="*/ 81 w 81"/>
                  <a:gd name="T19" fmla="*/ 36 h 94"/>
                  <a:gd name="T20" fmla="*/ 81 w 81"/>
                  <a:gd name="T21" fmla="*/ 47 h 94"/>
                  <a:gd name="T22" fmla="*/ 77 w 81"/>
                  <a:gd name="T23" fmla="*/ 74 h 94"/>
                  <a:gd name="T24" fmla="*/ 70 w 81"/>
                  <a:gd name="T25" fmla="*/ 83 h 94"/>
                  <a:gd name="T26" fmla="*/ 62 w 81"/>
                  <a:gd name="T27" fmla="*/ 89 h 94"/>
                  <a:gd name="T28" fmla="*/ 40 w 81"/>
                  <a:gd name="T29" fmla="*/ 94 h 94"/>
                  <a:gd name="T30" fmla="*/ 32 w 81"/>
                  <a:gd name="T31" fmla="*/ 94 h 94"/>
                  <a:gd name="T32" fmla="*/ 18 w 81"/>
                  <a:gd name="T33" fmla="*/ 89 h 94"/>
                  <a:gd name="T34" fmla="*/ 10 w 81"/>
                  <a:gd name="T35" fmla="*/ 83 h 94"/>
                  <a:gd name="T36" fmla="*/ 2 w 81"/>
                  <a:gd name="T37" fmla="*/ 69 h 94"/>
                  <a:gd name="T38" fmla="*/ 0 w 81"/>
                  <a:gd name="T39" fmla="*/ 47 h 94"/>
                  <a:gd name="T40" fmla="*/ 14 w 81"/>
                  <a:gd name="T41" fmla="*/ 47 h 94"/>
                  <a:gd name="T42" fmla="*/ 16 w 81"/>
                  <a:gd name="T43" fmla="*/ 63 h 94"/>
                  <a:gd name="T44" fmla="*/ 23 w 81"/>
                  <a:gd name="T45" fmla="*/ 74 h 94"/>
                  <a:gd name="T46" fmla="*/ 26 w 81"/>
                  <a:gd name="T47" fmla="*/ 78 h 94"/>
                  <a:gd name="T48" fmla="*/ 35 w 81"/>
                  <a:gd name="T49" fmla="*/ 81 h 94"/>
                  <a:gd name="T50" fmla="*/ 40 w 81"/>
                  <a:gd name="T51" fmla="*/ 83 h 94"/>
                  <a:gd name="T52" fmla="*/ 51 w 81"/>
                  <a:gd name="T53" fmla="*/ 80 h 94"/>
                  <a:gd name="T54" fmla="*/ 60 w 81"/>
                  <a:gd name="T55" fmla="*/ 74 h 94"/>
                  <a:gd name="T56" fmla="*/ 62 w 81"/>
                  <a:gd name="T57" fmla="*/ 69 h 94"/>
                  <a:gd name="T58" fmla="*/ 67 w 81"/>
                  <a:gd name="T59" fmla="*/ 47 h 94"/>
                  <a:gd name="T60" fmla="*/ 65 w 81"/>
                  <a:gd name="T61" fmla="*/ 33 h 94"/>
                  <a:gd name="T62" fmla="*/ 60 w 81"/>
                  <a:gd name="T63" fmla="*/ 22 h 94"/>
                  <a:gd name="T64" fmla="*/ 54 w 81"/>
                  <a:gd name="T65" fmla="*/ 18 h 94"/>
                  <a:gd name="T66" fmla="*/ 46 w 81"/>
                  <a:gd name="T67" fmla="*/ 15 h 94"/>
                  <a:gd name="T68" fmla="*/ 40 w 81"/>
                  <a:gd name="T69" fmla="*/ 13 h 94"/>
                  <a:gd name="T70" fmla="*/ 30 w 81"/>
                  <a:gd name="T71" fmla="*/ 17 h 94"/>
                  <a:gd name="T72" fmla="*/ 23 w 81"/>
                  <a:gd name="T73" fmla="*/ 22 h 94"/>
                  <a:gd name="T74" fmla="*/ 19 w 81"/>
                  <a:gd name="T75" fmla="*/ 27 h 94"/>
                  <a:gd name="T76" fmla="*/ 14 w 81"/>
                  <a:gd name="T77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" h="94">
                    <a:moveTo>
                      <a:pt x="0" y="47"/>
                    </a:moveTo>
                    <a:lnTo>
                      <a:pt x="0" y="47"/>
                    </a:lnTo>
                    <a:lnTo>
                      <a:pt x="0" y="36"/>
                    </a:lnTo>
                    <a:lnTo>
                      <a:pt x="3" y="26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63" y="8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6" y="20"/>
                    </a:lnTo>
                    <a:lnTo>
                      <a:pt x="79" y="27"/>
                    </a:lnTo>
                    <a:lnTo>
                      <a:pt x="81" y="36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6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0" y="83"/>
                    </a:lnTo>
                    <a:lnTo>
                      <a:pt x="62" y="89"/>
                    </a:lnTo>
                    <a:lnTo>
                      <a:pt x="62" y="89"/>
                    </a:lnTo>
                    <a:lnTo>
                      <a:pt x="51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32" y="94"/>
                    </a:lnTo>
                    <a:lnTo>
                      <a:pt x="25" y="92"/>
                    </a:lnTo>
                    <a:lnTo>
                      <a:pt x="18" y="89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5" y="76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  <a:moveTo>
                      <a:pt x="14" y="47"/>
                    </a:moveTo>
                    <a:lnTo>
                      <a:pt x="14" y="47"/>
                    </a:lnTo>
                    <a:lnTo>
                      <a:pt x="16" y="63"/>
                    </a:lnTo>
                    <a:lnTo>
                      <a:pt x="19" y="69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6" y="78"/>
                    </a:lnTo>
                    <a:lnTo>
                      <a:pt x="30" y="80"/>
                    </a:lnTo>
                    <a:lnTo>
                      <a:pt x="35" y="81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6" y="81"/>
                    </a:lnTo>
                    <a:lnTo>
                      <a:pt x="51" y="80"/>
                    </a:lnTo>
                    <a:lnTo>
                      <a:pt x="54" y="78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2" y="69"/>
                    </a:lnTo>
                    <a:lnTo>
                      <a:pt x="65" y="63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5" y="33"/>
                    </a:lnTo>
                    <a:lnTo>
                      <a:pt x="62" y="27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4" y="18"/>
                    </a:lnTo>
                    <a:lnTo>
                      <a:pt x="51" y="17"/>
                    </a:lnTo>
                    <a:lnTo>
                      <a:pt x="46" y="15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5" y="15"/>
                    </a:lnTo>
                    <a:lnTo>
                      <a:pt x="30" y="17"/>
                    </a:lnTo>
                    <a:lnTo>
                      <a:pt x="26" y="18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19" y="27"/>
                    </a:lnTo>
                    <a:lnTo>
                      <a:pt x="16" y="33"/>
                    </a:lnTo>
                    <a:lnTo>
                      <a:pt x="14" y="47"/>
                    </a:ln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auto">
              <a:xfrm>
                <a:off x="4204" y="1494"/>
                <a:ext cx="47" cy="92"/>
              </a:xfrm>
              <a:custGeom>
                <a:avLst/>
                <a:gdLst>
                  <a:gd name="T0" fmla="*/ 0 w 47"/>
                  <a:gd name="T1" fmla="*/ 92 h 92"/>
                  <a:gd name="T2" fmla="*/ 0 w 47"/>
                  <a:gd name="T3" fmla="*/ 4 h 92"/>
                  <a:gd name="T4" fmla="*/ 14 w 47"/>
                  <a:gd name="T5" fmla="*/ 4 h 92"/>
                  <a:gd name="T6" fmla="*/ 14 w 47"/>
                  <a:gd name="T7" fmla="*/ 17 h 92"/>
                  <a:gd name="T8" fmla="*/ 14 w 47"/>
                  <a:gd name="T9" fmla="*/ 17 h 92"/>
                  <a:gd name="T10" fmla="*/ 19 w 47"/>
                  <a:gd name="T11" fmla="*/ 9 h 92"/>
                  <a:gd name="T12" fmla="*/ 23 w 47"/>
                  <a:gd name="T13" fmla="*/ 4 h 92"/>
                  <a:gd name="T14" fmla="*/ 23 w 47"/>
                  <a:gd name="T15" fmla="*/ 4 h 92"/>
                  <a:gd name="T16" fmla="*/ 28 w 47"/>
                  <a:gd name="T17" fmla="*/ 2 h 92"/>
                  <a:gd name="T18" fmla="*/ 33 w 47"/>
                  <a:gd name="T19" fmla="*/ 0 h 92"/>
                  <a:gd name="T20" fmla="*/ 33 w 47"/>
                  <a:gd name="T21" fmla="*/ 0 h 92"/>
                  <a:gd name="T22" fmla="*/ 40 w 47"/>
                  <a:gd name="T23" fmla="*/ 2 h 92"/>
                  <a:gd name="T24" fmla="*/ 47 w 47"/>
                  <a:gd name="T25" fmla="*/ 6 h 92"/>
                  <a:gd name="T26" fmla="*/ 44 w 47"/>
                  <a:gd name="T27" fmla="*/ 20 h 92"/>
                  <a:gd name="T28" fmla="*/ 44 w 47"/>
                  <a:gd name="T29" fmla="*/ 20 h 92"/>
                  <a:gd name="T30" fmla="*/ 37 w 47"/>
                  <a:gd name="T31" fmla="*/ 18 h 92"/>
                  <a:gd name="T32" fmla="*/ 31 w 47"/>
                  <a:gd name="T33" fmla="*/ 17 h 92"/>
                  <a:gd name="T34" fmla="*/ 31 w 47"/>
                  <a:gd name="T35" fmla="*/ 17 h 92"/>
                  <a:gd name="T36" fmla="*/ 28 w 47"/>
                  <a:gd name="T37" fmla="*/ 18 h 92"/>
                  <a:gd name="T38" fmla="*/ 23 w 47"/>
                  <a:gd name="T39" fmla="*/ 20 h 92"/>
                  <a:gd name="T40" fmla="*/ 23 w 47"/>
                  <a:gd name="T41" fmla="*/ 20 h 92"/>
                  <a:gd name="T42" fmla="*/ 19 w 47"/>
                  <a:gd name="T43" fmla="*/ 24 h 92"/>
                  <a:gd name="T44" fmla="*/ 17 w 47"/>
                  <a:gd name="T45" fmla="*/ 27 h 92"/>
                  <a:gd name="T46" fmla="*/ 17 w 47"/>
                  <a:gd name="T47" fmla="*/ 27 h 92"/>
                  <a:gd name="T48" fmla="*/ 15 w 47"/>
                  <a:gd name="T49" fmla="*/ 36 h 92"/>
                  <a:gd name="T50" fmla="*/ 15 w 47"/>
                  <a:gd name="T51" fmla="*/ 45 h 92"/>
                  <a:gd name="T52" fmla="*/ 15 w 47"/>
                  <a:gd name="T53" fmla="*/ 92 h 92"/>
                  <a:gd name="T54" fmla="*/ 0 w 47"/>
                  <a:gd name="T5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8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0" y="2"/>
                    </a:lnTo>
                    <a:lnTo>
                      <a:pt x="47" y="6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37" y="18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8" y="18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19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36"/>
                    </a:lnTo>
                    <a:lnTo>
                      <a:pt x="15" y="45"/>
                    </a:lnTo>
                    <a:lnTo>
                      <a:pt x="15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4292" y="1464"/>
                <a:ext cx="116" cy="122"/>
              </a:xfrm>
              <a:custGeom>
                <a:avLst/>
                <a:gdLst>
                  <a:gd name="T0" fmla="*/ 0 w 116"/>
                  <a:gd name="T1" fmla="*/ 122 h 122"/>
                  <a:gd name="T2" fmla="*/ 0 w 116"/>
                  <a:gd name="T3" fmla="*/ 0 h 122"/>
                  <a:gd name="T4" fmla="*/ 24 w 116"/>
                  <a:gd name="T5" fmla="*/ 0 h 122"/>
                  <a:gd name="T6" fmla="*/ 52 w 116"/>
                  <a:gd name="T7" fmla="*/ 86 h 122"/>
                  <a:gd name="T8" fmla="*/ 52 w 116"/>
                  <a:gd name="T9" fmla="*/ 86 h 122"/>
                  <a:gd name="T10" fmla="*/ 59 w 116"/>
                  <a:gd name="T11" fmla="*/ 104 h 122"/>
                  <a:gd name="T12" fmla="*/ 59 w 116"/>
                  <a:gd name="T13" fmla="*/ 104 h 122"/>
                  <a:gd name="T14" fmla="*/ 65 w 116"/>
                  <a:gd name="T15" fmla="*/ 84 h 122"/>
                  <a:gd name="T16" fmla="*/ 95 w 116"/>
                  <a:gd name="T17" fmla="*/ 0 h 122"/>
                  <a:gd name="T18" fmla="*/ 116 w 116"/>
                  <a:gd name="T19" fmla="*/ 0 h 122"/>
                  <a:gd name="T20" fmla="*/ 116 w 116"/>
                  <a:gd name="T21" fmla="*/ 122 h 122"/>
                  <a:gd name="T22" fmla="*/ 100 w 116"/>
                  <a:gd name="T23" fmla="*/ 122 h 122"/>
                  <a:gd name="T24" fmla="*/ 100 w 116"/>
                  <a:gd name="T25" fmla="*/ 19 h 122"/>
                  <a:gd name="T26" fmla="*/ 65 w 116"/>
                  <a:gd name="T27" fmla="*/ 122 h 122"/>
                  <a:gd name="T28" fmla="*/ 51 w 116"/>
                  <a:gd name="T29" fmla="*/ 122 h 122"/>
                  <a:gd name="T30" fmla="*/ 15 w 116"/>
                  <a:gd name="T31" fmla="*/ 18 h 122"/>
                  <a:gd name="T32" fmla="*/ 15 w 116"/>
                  <a:gd name="T33" fmla="*/ 122 h 122"/>
                  <a:gd name="T34" fmla="*/ 0 w 116"/>
                  <a:gd name="T3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122">
                    <a:moveTo>
                      <a:pt x="0" y="122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59" y="104"/>
                    </a:lnTo>
                    <a:lnTo>
                      <a:pt x="59" y="104"/>
                    </a:lnTo>
                    <a:lnTo>
                      <a:pt x="65" y="84"/>
                    </a:lnTo>
                    <a:lnTo>
                      <a:pt x="95" y="0"/>
                    </a:lnTo>
                    <a:lnTo>
                      <a:pt x="116" y="0"/>
                    </a:lnTo>
                    <a:lnTo>
                      <a:pt x="116" y="122"/>
                    </a:lnTo>
                    <a:lnTo>
                      <a:pt x="100" y="122"/>
                    </a:lnTo>
                    <a:lnTo>
                      <a:pt x="100" y="19"/>
                    </a:lnTo>
                    <a:lnTo>
                      <a:pt x="65" y="122"/>
                    </a:lnTo>
                    <a:lnTo>
                      <a:pt x="51" y="122"/>
                    </a:lnTo>
                    <a:lnTo>
                      <a:pt x="15" y="18"/>
                    </a:lnTo>
                    <a:lnTo>
                      <a:pt x="15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8"/>
              <p:cNvSpPr>
                <a:spLocks noEditPoints="1"/>
              </p:cNvSpPr>
              <p:nvPr/>
            </p:nvSpPr>
            <p:spPr bwMode="auto">
              <a:xfrm>
                <a:off x="4424" y="1464"/>
                <a:ext cx="14" cy="122"/>
              </a:xfrm>
              <a:custGeom>
                <a:avLst/>
                <a:gdLst>
                  <a:gd name="T0" fmla="*/ 0 w 14"/>
                  <a:gd name="T1" fmla="*/ 16 h 122"/>
                  <a:gd name="T2" fmla="*/ 0 w 14"/>
                  <a:gd name="T3" fmla="*/ 0 h 122"/>
                  <a:gd name="T4" fmla="*/ 14 w 14"/>
                  <a:gd name="T5" fmla="*/ 0 h 122"/>
                  <a:gd name="T6" fmla="*/ 14 w 14"/>
                  <a:gd name="T7" fmla="*/ 16 h 122"/>
                  <a:gd name="T8" fmla="*/ 0 w 14"/>
                  <a:gd name="T9" fmla="*/ 16 h 122"/>
                  <a:gd name="T10" fmla="*/ 0 w 14"/>
                  <a:gd name="T11" fmla="*/ 122 h 122"/>
                  <a:gd name="T12" fmla="*/ 0 w 14"/>
                  <a:gd name="T13" fmla="*/ 34 h 122"/>
                  <a:gd name="T14" fmla="*/ 14 w 14"/>
                  <a:gd name="T15" fmla="*/ 34 h 122"/>
                  <a:gd name="T16" fmla="*/ 14 w 14"/>
                  <a:gd name="T17" fmla="*/ 122 h 122"/>
                  <a:gd name="T18" fmla="*/ 0 w 14"/>
                  <a:gd name="T1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2">
                    <a:moveTo>
                      <a:pt x="0" y="16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6"/>
                    </a:lnTo>
                    <a:lnTo>
                      <a:pt x="0" y="16"/>
                    </a:lnTo>
                    <a:close/>
                    <a:moveTo>
                      <a:pt x="0" y="122"/>
                    </a:moveTo>
                    <a:lnTo>
                      <a:pt x="0" y="34"/>
                    </a:lnTo>
                    <a:lnTo>
                      <a:pt x="14" y="34"/>
                    </a:lnTo>
                    <a:lnTo>
                      <a:pt x="14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4448" y="1494"/>
                <a:ext cx="76" cy="94"/>
              </a:xfrm>
              <a:custGeom>
                <a:avLst/>
                <a:gdLst>
                  <a:gd name="T0" fmla="*/ 76 w 76"/>
                  <a:gd name="T1" fmla="*/ 62 h 94"/>
                  <a:gd name="T2" fmla="*/ 74 w 76"/>
                  <a:gd name="T3" fmla="*/ 69 h 94"/>
                  <a:gd name="T4" fmla="*/ 69 w 76"/>
                  <a:gd name="T5" fmla="*/ 81 h 94"/>
                  <a:gd name="T6" fmla="*/ 64 w 76"/>
                  <a:gd name="T7" fmla="*/ 87 h 94"/>
                  <a:gd name="T8" fmla="*/ 53 w 76"/>
                  <a:gd name="T9" fmla="*/ 92 h 94"/>
                  <a:gd name="T10" fmla="*/ 39 w 76"/>
                  <a:gd name="T11" fmla="*/ 94 h 94"/>
                  <a:gd name="T12" fmla="*/ 30 w 76"/>
                  <a:gd name="T13" fmla="*/ 94 h 94"/>
                  <a:gd name="T14" fmla="*/ 16 w 76"/>
                  <a:gd name="T15" fmla="*/ 89 h 94"/>
                  <a:gd name="T16" fmla="*/ 11 w 76"/>
                  <a:gd name="T17" fmla="*/ 83 h 94"/>
                  <a:gd name="T18" fmla="*/ 2 w 76"/>
                  <a:gd name="T19" fmla="*/ 69 h 94"/>
                  <a:gd name="T20" fmla="*/ 0 w 76"/>
                  <a:gd name="T21" fmla="*/ 49 h 94"/>
                  <a:gd name="T22" fmla="*/ 0 w 76"/>
                  <a:gd name="T23" fmla="*/ 35 h 94"/>
                  <a:gd name="T24" fmla="*/ 4 w 76"/>
                  <a:gd name="T25" fmla="*/ 24 h 94"/>
                  <a:gd name="T26" fmla="*/ 18 w 76"/>
                  <a:gd name="T27" fmla="*/ 6 h 94"/>
                  <a:gd name="T28" fmla="*/ 28 w 76"/>
                  <a:gd name="T29" fmla="*/ 2 h 94"/>
                  <a:gd name="T30" fmla="*/ 39 w 76"/>
                  <a:gd name="T31" fmla="*/ 0 h 94"/>
                  <a:gd name="T32" fmla="*/ 58 w 76"/>
                  <a:gd name="T33" fmla="*/ 6 h 94"/>
                  <a:gd name="T34" fmla="*/ 64 w 76"/>
                  <a:gd name="T35" fmla="*/ 9 h 94"/>
                  <a:gd name="T36" fmla="*/ 71 w 76"/>
                  <a:gd name="T37" fmla="*/ 17 h 94"/>
                  <a:gd name="T38" fmla="*/ 60 w 76"/>
                  <a:gd name="T39" fmla="*/ 31 h 94"/>
                  <a:gd name="T40" fmla="*/ 57 w 76"/>
                  <a:gd name="T41" fmla="*/ 24 h 94"/>
                  <a:gd name="T42" fmla="*/ 53 w 76"/>
                  <a:gd name="T43" fmla="*/ 18 h 94"/>
                  <a:gd name="T44" fmla="*/ 41 w 76"/>
                  <a:gd name="T45" fmla="*/ 13 h 94"/>
                  <a:gd name="T46" fmla="*/ 35 w 76"/>
                  <a:gd name="T47" fmla="*/ 15 h 94"/>
                  <a:gd name="T48" fmla="*/ 25 w 76"/>
                  <a:gd name="T49" fmla="*/ 18 h 94"/>
                  <a:gd name="T50" fmla="*/ 21 w 76"/>
                  <a:gd name="T51" fmla="*/ 22 h 94"/>
                  <a:gd name="T52" fmla="*/ 16 w 76"/>
                  <a:gd name="T53" fmla="*/ 33 h 94"/>
                  <a:gd name="T54" fmla="*/ 14 w 76"/>
                  <a:gd name="T55" fmla="*/ 47 h 94"/>
                  <a:gd name="T56" fmla="*/ 18 w 76"/>
                  <a:gd name="T57" fmla="*/ 69 h 94"/>
                  <a:gd name="T58" fmla="*/ 21 w 76"/>
                  <a:gd name="T59" fmla="*/ 74 h 94"/>
                  <a:gd name="T60" fmla="*/ 30 w 76"/>
                  <a:gd name="T61" fmla="*/ 80 h 94"/>
                  <a:gd name="T62" fmla="*/ 39 w 76"/>
                  <a:gd name="T63" fmla="*/ 83 h 94"/>
                  <a:gd name="T64" fmla="*/ 48 w 76"/>
                  <a:gd name="T65" fmla="*/ 81 h 94"/>
                  <a:gd name="T66" fmla="*/ 53 w 76"/>
                  <a:gd name="T67" fmla="*/ 76 h 94"/>
                  <a:gd name="T68" fmla="*/ 62 w 76"/>
                  <a:gd name="T69" fmla="*/ 6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6" h="94">
                    <a:moveTo>
                      <a:pt x="62" y="60"/>
                    </a:moveTo>
                    <a:lnTo>
                      <a:pt x="76" y="62"/>
                    </a:lnTo>
                    <a:lnTo>
                      <a:pt x="76" y="62"/>
                    </a:lnTo>
                    <a:lnTo>
                      <a:pt x="74" y="69"/>
                    </a:lnTo>
                    <a:lnTo>
                      <a:pt x="72" y="76"/>
                    </a:lnTo>
                    <a:lnTo>
                      <a:pt x="69" y="81"/>
                    </a:lnTo>
                    <a:lnTo>
                      <a:pt x="64" y="87"/>
                    </a:lnTo>
                    <a:lnTo>
                      <a:pt x="64" y="87"/>
                    </a:lnTo>
                    <a:lnTo>
                      <a:pt x="58" y="90"/>
                    </a:lnTo>
                    <a:lnTo>
                      <a:pt x="53" y="92"/>
                    </a:lnTo>
                    <a:lnTo>
                      <a:pt x="46" y="94"/>
                    </a:lnTo>
                    <a:lnTo>
                      <a:pt x="39" y="94"/>
                    </a:lnTo>
                    <a:lnTo>
                      <a:pt x="39" y="94"/>
                    </a:lnTo>
                    <a:lnTo>
                      <a:pt x="30" y="94"/>
                    </a:lnTo>
                    <a:lnTo>
                      <a:pt x="23" y="92"/>
                    </a:lnTo>
                    <a:lnTo>
                      <a:pt x="16" y="89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6" y="76"/>
                    </a:lnTo>
                    <a:lnTo>
                      <a:pt x="2" y="69"/>
                    </a:lnTo>
                    <a:lnTo>
                      <a:pt x="0" y="6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11" y="13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8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53" y="2"/>
                    </a:lnTo>
                    <a:lnTo>
                      <a:pt x="58" y="6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7" y="13"/>
                    </a:lnTo>
                    <a:lnTo>
                      <a:pt x="71" y="17"/>
                    </a:lnTo>
                    <a:lnTo>
                      <a:pt x="74" y="29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57" y="24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48" y="15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5" y="15"/>
                    </a:lnTo>
                    <a:lnTo>
                      <a:pt x="30" y="17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0" y="27"/>
                    </a:lnTo>
                    <a:lnTo>
                      <a:pt x="16" y="33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6" y="63"/>
                    </a:lnTo>
                    <a:lnTo>
                      <a:pt x="18" y="69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5" y="78"/>
                    </a:lnTo>
                    <a:lnTo>
                      <a:pt x="30" y="80"/>
                    </a:lnTo>
                    <a:lnTo>
                      <a:pt x="34" y="81"/>
                    </a:lnTo>
                    <a:lnTo>
                      <a:pt x="39" y="83"/>
                    </a:lnTo>
                    <a:lnTo>
                      <a:pt x="39" y="83"/>
                    </a:lnTo>
                    <a:lnTo>
                      <a:pt x="48" y="81"/>
                    </a:lnTo>
                    <a:lnTo>
                      <a:pt x="53" y="76"/>
                    </a:lnTo>
                    <a:lnTo>
                      <a:pt x="53" y="76"/>
                    </a:lnTo>
                    <a:lnTo>
                      <a:pt x="58" y="71"/>
                    </a:lnTo>
                    <a:lnTo>
                      <a:pt x="62" y="60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4527" y="1494"/>
                <a:ext cx="48" cy="92"/>
              </a:xfrm>
              <a:custGeom>
                <a:avLst/>
                <a:gdLst>
                  <a:gd name="T0" fmla="*/ 0 w 48"/>
                  <a:gd name="T1" fmla="*/ 92 h 92"/>
                  <a:gd name="T2" fmla="*/ 0 w 48"/>
                  <a:gd name="T3" fmla="*/ 4 h 92"/>
                  <a:gd name="T4" fmla="*/ 14 w 48"/>
                  <a:gd name="T5" fmla="*/ 4 h 92"/>
                  <a:gd name="T6" fmla="*/ 14 w 48"/>
                  <a:gd name="T7" fmla="*/ 17 h 92"/>
                  <a:gd name="T8" fmla="*/ 14 w 48"/>
                  <a:gd name="T9" fmla="*/ 17 h 92"/>
                  <a:gd name="T10" fmla="*/ 20 w 48"/>
                  <a:gd name="T11" fmla="*/ 9 h 92"/>
                  <a:gd name="T12" fmla="*/ 23 w 48"/>
                  <a:gd name="T13" fmla="*/ 4 h 92"/>
                  <a:gd name="T14" fmla="*/ 23 w 48"/>
                  <a:gd name="T15" fmla="*/ 4 h 92"/>
                  <a:gd name="T16" fmla="*/ 29 w 48"/>
                  <a:gd name="T17" fmla="*/ 2 h 92"/>
                  <a:gd name="T18" fmla="*/ 34 w 48"/>
                  <a:gd name="T19" fmla="*/ 0 h 92"/>
                  <a:gd name="T20" fmla="*/ 34 w 48"/>
                  <a:gd name="T21" fmla="*/ 0 h 92"/>
                  <a:gd name="T22" fmla="*/ 41 w 48"/>
                  <a:gd name="T23" fmla="*/ 2 h 92"/>
                  <a:gd name="T24" fmla="*/ 48 w 48"/>
                  <a:gd name="T25" fmla="*/ 6 h 92"/>
                  <a:gd name="T26" fmla="*/ 43 w 48"/>
                  <a:gd name="T27" fmla="*/ 20 h 92"/>
                  <a:gd name="T28" fmla="*/ 43 w 48"/>
                  <a:gd name="T29" fmla="*/ 20 h 92"/>
                  <a:gd name="T30" fmla="*/ 37 w 48"/>
                  <a:gd name="T31" fmla="*/ 18 h 92"/>
                  <a:gd name="T32" fmla="*/ 32 w 48"/>
                  <a:gd name="T33" fmla="*/ 17 h 92"/>
                  <a:gd name="T34" fmla="*/ 32 w 48"/>
                  <a:gd name="T35" fmla="*/ 17 h 92"/>
                  <a:gd name="T36" fmla="*/ 29 w 48"/>
                  <a:gd name="T37" fmla="*/ 18 h 92"/>
                  <a:gd name="T38" fmla="*/ 23 w 48"/>
                  <a:gd name="T39" fmla="*/ 20 h 92"/>
                  <a:gd name="T40" fmla="*/ 23 w 48"/>
                  <a:gd name="T41" fmla="*/ 20 h 92"/>
                  <a:gd name="T42" fmla="*/ 20 w 48"/>
                  <a:gd name="T43" fmla="*/ 24 h 92"/>
                  <a:gd name="T44" fmla="*/ 18 w 48"/>
                  <a:gd name="T45" fmla="*/ 27 h 92"/>
                  <a:gd name="T46" fmla="*/ 18 w 48"/>
                  <a:gd name="T47" fmla="*/ 27 h 92"/>
                  <a:gd name="T48" fmla="*/ 16 w 48"/>
                  <a:gd name="T49" fmla="*/ 36 h 92"/>
                  <a:gd name="T50" fmla="*/ 16 w 48"/>
                  <a:gd name="T51" fmla="*/ 45 h 92"/>
                  <a:gd name="T52" fmla="*/ 16 w 48"/>
                  <a:gd name="T53" fmla="*/ 92 h 92"/>
                  <a:gd name="T54" fmla="*/ 0 w 48"/>
                  <a:gd name="T5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20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1" y="2"/>
                    </a:lnTo>
                    <a:lnTo>
                      <a:pt x="48" y="6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37" y="18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9" y="18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36"/>
                    </a:lnTo>
                    <a:lnTo>
                      <a:pt x="16" y="45"/>
                    </a:lnTo>
                    <a:lnTo>
                      <a:pt x="16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1"/>
              <p:cNvSpPr>
                <a:spLocks noEditPoints="1"/>
              </p:cNvSpPr>
              <p:nvPr/>
            </p:nvSpPr>
            <p:spPr bwMode="auto">
              <a:xfrm>
                <a:off x="4570" y="1494"/>
                <a:ext cx="82" cy="94"/>
              </a:xfrm>
              <a:custGeom>
                <a:avLst/>
                <a:gdLst>
                  <a:gd name="T0" fmla="*/ 0 w 82"/>
                  <a:gd name="T1" fmla="*/ 47 h 94"/>
                  <a:gd name="T2" fmla="*/ 3 w 82"/>
                  <a:gd name="T3" fmla="*/ 26 h 94"/>
                  <a:gd name="T4" fmla="*/ 14 w 82"/>
                  <a:gd name="T5" fmla="*/ 11 h 94"/>
                  <a:gd name="T6" fmla="*/ 21 w 82"/>
                  <a:gd name="T7" fmla="*/ 8 h 94"/>
                  <a:gd name="T8" fmla="*/ 33 w 82"/>
                  <a:gd name="T9" fmla="*/ 2 h 94"/>
                  <a:gd name="T10" fmla="*/ 42 w 82"/>
                  <a:gd name="T11" fmla="*/ 0 h 94"/>
                  <a:gd name="T12" fmla="*/ 58 w 82"/>
                  <a:gd name="T13" fmla="*/ 4 h 94"/>
                  <a:gd name="T14" fmla="*/ 72 w 82"/>
                  <a:gd name="T15" fmla="*/ 13 h 94"/>
                  <a:gd name="T16" fmla="*/ 75 w 82"/>
                  <a:gd name="T17" fmla="*/ 20 h 94"/>
                  <a:gd name="T18" fmla="*/ 82 w 82"/>
                  <a:gd name="T19" fmla="*/ 36 h 94"/>
                  <a:gd name="T20" fmla="*/ 82 w 82"/>
                  <a:gd name="T21" fmla="*/ 47 h 94"/>
                  <a:gd name="T22" fmla="*/ 77 w 82"/>
                  <a:gd name="T23" fmla="*/ 74 h 94"/>
                  <a:gd name="T24" fmla="*/ 72 w 82"/>
                  <a:gd name="T25" fmla="*/ 83 h 94"/>
                  <a:gd name="T26" fmla="*/ 63 w 82"/>
                  <a:gd name="T27" fmla="*/ 89 h 94"/>
                  <a:gd name="T28" fmla="*/ 42 w 82"/>
                  <a:gd name="T29" fmla="*/ 94 h 94"/>
                  <a:gd name="T30" fmla="*/ 33 w 82"/>
                  <a:gd name="T31" fmla="*/ 94 h 94"/>
                  <a:gd name="T32" fmla="*/ 17 w 82"/>
                  <a:gd name="T33" fmla="*/ 89 h 94"/>
                  <a:gd name="T34" fmla="*/ 12 w 82"/>
                  <a:gd name="T35" fmla="*/ 83 h 94"/>
                  <a:gd name="T36" fmla="*/ 3 w 82"/>
                  <a:gd name="T37" fmla="*/ 69 h 94"/>
                  <a:gd name="T38" fmla="*/ 0 w 82"/>
                  <a:gd name="T39" fmla="*/ 47 h 94"/>
                  <a:gd name="T40" fmla="*/ 15 w 82"/>
                  <a:gd name="T41" fmla="*/ 47 h 94"/>
                  <a:gd name="T42" fmla="*/ 17 w 82"/>
                  <a:gd name="T43" fmla="*/ 63 h 94"/>
                  <a:gd name="T44" fmla="*/ 23 w 82"/>
                  <a:gd name="T45" fmla="*/ 74 h 94"/>
                  <a:gd name="T46" fmla="*/ 28 w 82"/>
                  <a:gd name="T47" fmla="*/ 78 h 94"/>
                  <a:gd name="T48" fmla="*/ 37 w 82"/>
                  <a:gd name="T49" fmla="*/ 81 h 94"/>
                  <a:gd name="T50" fmla="*/ 42 w 82"/>
                  <a:gd name="T51" fmla="*/ 83 h 94"/>
                  <a:gd name="T52" fmla="*/ 52 w 82"/>
                  <a:gd name="T53" fmla="*/ 80 h 94"/>
                  <a:gd name="T54" fmla="*/ 59 w 82"/>
                  <a:gd name="T55" fmla="*/ 74 h 94"/>
                  <a:gd name="T56" fmla="*/ 63 w 82"/>
                  <a:gd name="T57" fmla="*/ 69 h 94"/>
                  <a:gd name="T58" fmla="*/ 67 w 82"/>
                  <a:gd name="T59" fmla="*/ 47 h 94"/>
                  <a:gd name="T60" fmla="*/ 65 w 82"/>
                  <a:gd name="T61" fmla="*/ 33 h 94"/>
                  <a:gd name="T62" fmla="*/ 59 w 82"/>
                  <a:gd name="T63" fmla="*/ 22 h 94"/>
                  <a:gd name="T64" fmla="*/ 56 w 82"/>
                  <a:gd name="T65" fmla="*/ 18 h 94"/>
                  <a:gd name="T66" fmla="*/ 47 w 82"/>
                  <a:gd name="T67" fmla="*/ 15 h 94"/>
                  <a:gd name="T68" fmla="*/ 42 w 82"/>
                  <a:gd name="T69" fmla="*/ 13 h 94"/>
                  <a:gd name="T70" fmla="*/ 31 w 82"/>
                  <a:gd name="T71" fmla="*/ 17 h 94"/>
                  <a:gd name="T72" fmla="*/ 23 w 82"/>
                  <a:gd name="T73" fmla="*/ 22 h 94"/>
                  <a:gd name="T74" fmla="*/ 19 w 82"/>
                  <a:gd name="T75" fmla="*/ 27 h 94"/>
                  <a:gd name="T76" fmla="*/ 15 w 82"/>
                  <a:gd name="T77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" h="94">
                    <a:moveTo>
                      <a:pt x="0" y="47"/>
                    </a:moveTo>
                    <a:lnTo>
                      <a:pt x="0" y="47"/>
                    </a:lnTo>
                    <a:lnTo>
                      <a:pt x="1" y="36"/>
                    </a:lnTo>
                    <a:lnTo>
                      <a:pt x="3" y="26"/>
                    </a:lnTo>
                    <a:lnTo>
                      <a:pt x="8" y="18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21" y="8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5" y="8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5" y="20"/>
                    </a:lnTo>
                    <a:lnTo>
                      <a:pt x="79" y="27"/>
                    </a:lnTo>
                    <a:lnTo>
                      <a:pt x="82" y="36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1" y="6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2" y="83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52" y="94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33" y="94"/>
                    </a:lnTo>
                    <a:lnTo>
                      <a:pt x="24" y="92"/>
                    </a:lnTo>
                    <a:lnTo>
                      <a:pt x="17" y="89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7" y="76"/>
                    </a:lnTo>
                    <a:lnTo>
                      <a:pt x="3" y="69"/>
                    </a:lnTo>
                    <a:lnTo>
                      <a:pt x="1" y="58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  <a:moveTo>
                      <a:pt x="15" y="47"/>
                    </a:moveTo>
                    <a:lnTo>
                      <a:pt x="15" y="47"/>
                    </a:lnTo>
                    <a:lnTo>
                      <a:pt x="17" y="63"/>
                    </a:lnTo>
                    <a:lnTo>
                      <a:pt x="19" y="69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8" y="78"/>
                    </a:lnTo>
                    <a:lnTo>
                      <a:pt x="31" y="80"/>
                    </a:lnTo>
                    <a:lnTo>
                      <a:pt x="37" y="81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7" y="81"/>
                    </a:lnTo>
                    <a:lnTo>
                      <a:pt x="52" y="80"/>
                    </a:lnTo>
                    <a:lnTo>
                      <a:pt x="56" y="78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63" y="69"/>
                    </a:lnTo>
                    <a:lnTo>
                      <a:pt x="65" y="63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5" y="33"/>
                    </a:lnTo>
                    <a:lnTo>
                      <a:pt x="63" y="27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6" y="18"/>
                    </a:lnTo>
                    <a:lnTo>
                      <a:pt x="52" y="17"/>
                    </a:lnTo>
                    <a:lnTo>
                      <a:pt x="47" y="15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7" y="15"/>
                    </a:lnTo>
                    <a:lnTo>
                      <a:pt x="31" y="17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19" y="27"/>
                    </a:lnTo>
                    <a:lnTo>
                      <a:pt x="17" y="33"/>
                    </a:lnTo>
                    <a:lnTo>
                      <a:pt x="15" y="47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2"/>
              <p:cNvSpPr>
                <a:spLocks noEditPoints="1"/>
              </p:cNvSpPr>
              <p:nvPr/>
            </p:nvSpPr>
            <p:spPr bwMode="auto">
              <a:xfrm>
                <a:off x="4656" y="1494"/>
                <a:ext cx="81" cy="94"/>
              </a:xfrm>
              <a:custGeom>
                <a:avLst/>
                <a:gdLst>
                  <a:gd name="T0" fmla="*/ 81 w 81"/>
                  <a:gd name="T1" fmla="*/ 65 h 94"/>
                  <a:gd name="T2" fmla="*/ 76 w 81"/>
                  <a:gd name="T3" fmla="*/ 78 h 94"/>
                  <a:gd name="T4" fmla="*/ 67 w 81"/>
                  <a:gd name="T5" fmla="*/ 87 h 94"/>
                  <a:gd name="T6" fmla="*/ 61 w 81"/>
                  <a:gd name="T7" fmla="*/ 90 h 94"/>
                  <a:gd name="T8" fmla="*/ 42 w 81"/>
                  <a:gd name="T9" fmla="*/ 94 h 94"/>
                  <a:gd name="T10" fmla="*/ 33 w 81"/>
                  <a:gd name="T11" fmla="*/ 94 h 94"/>
                  <a:gd name="T12" fmla="*/ 17 w 81"/>
                  <a:gd name="T13" fmla="*/ 89 h 94"/>
                  <a:gd name="T14" fmla="*/ 12 w 81"/>
                  <a:gd name="T15" fmla="*/ 83 h 94"/>
                  <a:gd name="T16" fmla="*/ 3 w 81"/>
                  <a:gd name="T17" fmla="*/ 69 h 94"/>
                  <a:gd name="T18" fmla="*/ 0 w 81"/>
                  <a:gd name="T19" fmla="*/ 49 h 94"/>
                  <a:gd name="T20" fmla="*/ 2 w 81"/>
                  <a:gd name="T21" fmla="*/ 38 h 94"/>
                  <a:gd name="T22" fmla="*/ 7 w 81"/>
                  <a:gd name="T23" fmla="*/ 20 h 94"/>
                  <a:gd name="T24" fmla="*/ 12 w 81"/>
                  <a:gd name="T25" fmla="*/ 13 h 94"/>
                  <a:gd name="T26" fmla="*/ 25 w 81"/>
                  <a:gd name="T27" fmla="*/ 4 h 94"/>
                  <a:gd name="T28" fmla="*/ 42 w 81"/>
                  <a:gd name="T29" fmla="*/ 0 h 94"/>
                  <a:gd name="T30" fmla="*/ 49 w 81"/>
                  <a:gd name="T31" fmla="*/ 2 h 94"/>
                  <a:gd name="T32" fmla="*/ 65 w 81"/>
                  <a:gd name="T33" fmla="*/ 8 h 94"/>
                  <a:gd name="T34" fmla="*/ 70 w 81"/>
                  <a:gd name="T35" fmla="*/ 13 h 94"/>
                  <a:gd name="T36" fmla="*/ 79 w 81"/>
                  <a:gd name="T37" fmla="*/ 27 h 94"/>
                  <a:gd name="T38" fmla="*/ 81 w 81"/>
                  <a:gd name="T39" fmla="*/ 47 h 94"/>
                  <a:gd name="T40" fmla="*/ 81 w 81"/>
                  <a:gd name="T41" fmla="*/ 53 h 94"/>
                  <a:gd name="T42" fmla="*/ 16 w 81"/>
                  <a:gd name="T43" fmla="*/ 53 h 94"/>
                  <a:gd name="T44" fmla="*/ 21 w 81"/>
                  <a:gd name="T45" fmla="*/ 71 h 94"/>
                  <a:gd name="T46" fmla="*/ 25 w 81"/>
                  <a:gd name="T47" fmla="*/ 74 h 94"/>
                  <a:gd name="T48" fmla="*/ 42 w 81"/>
                  <a:gd name="T49" fmla="*/ 83 h 94"/>
                  <a:gd name="T50" fmla="*/ 49 w 81"/>
                  <a:gd name="T51" fmla="*/ 81 h 94"/>
                  <a:gd name="T52" fmla="*/ 56 w 81"/>
                  <a:gd name="T53" fmla="*/ 78 h 94"/>
                  <a:gd name="T54" fmla="*/ 65 w 81"/>
                  <a:gd name="T55" fmla="*/ 63 h 94"/>
                  <a:gd name="T56" fmla="*/ 17 w 81"/>
                  <a:gd name="T57" fmla="*/ 40 h 94"/>
                  <a:gd name="T58" fmla="*/ 65 w 81"/>
                  <a:gd name="T59" fmla="*/ 40 h 94"/>
                  <a:gd name="T60" fmla="*/ 60 w 81"/>
                  <a:gd name="T61" fmla="*/ 22 h 94"/>
                  <a:gd name="T62" fmla="*/ 56 w 81"/>
                  <a:gd name="T63" fmla="*/ 18 h 94"/>
                  <a:gd name="T64" fmla="*/ 47 w 81"/>
                  <a:gd name="T65" fmla="*/ 15 h 94"/>
                  <a:gd name="T66" fmla="*/ 42 w 81"/>
                  <a:gd name="T67" fmla="*/ 13 h 94"/>
                  <a:gd name="T68" fmla="*/ 25 w 81"/>
                  <a:gd name="T69" fmla="*/ 20 h 94"/>
                  <a:gd name="T70" fmla="*/ 19 w 81"/>
                  <a:gd name="T71" fmla="*/ 29 h 94"/>
                  <a:gd name="T72" fmla="*/ 17 w 81"/>
                  <a:gd name="T73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" h="94">
                    <a:moveTo>
                      <a:pt x="65" y="63"/>
                    </a:moveTo>
                    <a:lnTo>
                      <a:pt x="81" y="65"/>
                    </a:lnTo>
                    <a:lnTo>
                      <a:pt x="81" y="65"/>
                    </a:lnTo>
                    <a:lnTo>
                      <a:pt x="76" y="78"/>
                    </a:lnTo>
                    <a:lnTo>
                      <a:pt x="72" y="83"/>
                    </a:lnTo>
                    <a:lnTo>
                      <a:pt x="67" y="87"/>
                    </a:lnTo>
                    <a:lnTo>
                      <a:pt x="67" y="87"/>
                    </a:lnTo>
                    <a:lnTo>
                      <a:pt x="61" y="90"/>
                    </a:lnTo>
                    <a:lnTo>
                      <a:pt x="56" y="92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33" y="94"/>
                    </a:lnTo>
                    <a:lnTo>
                      <a:pt x="25" y="92"/>
                    </a:lnTo>
                    <a:lnTo>
                      <a:pt x="17" y="89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7" y="76"/>
                    </a:lnTo>
                    <a:lnTo>
                      <a:pt x="3" y="69"/>
                    </a:lnTo>
                    <a:lnTo>
                      <a:pt x="2" y="6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38"/>
                    </a:lnTo>
                    <a:lnTo>
                      <a:pt x="3" y="29"/>
                    </a:lnTo>
                    <a:lnTo>
                      <a:pt x="7" y="20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25" y="4"/>
                    </a:lnTo>
                    <a:lnTo>
                      <a:pt x="33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8" y="4"/>
                    </a:lnTo>
                    <a:lnTo>
                      <a:pt x="65" y="8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6" y="20"/>
                    </a:lnTo>
                    <a:lnTo>
                      <a:pt x="79" y="27"/>
                    </a:lnTo>
                    <a:lnTo>
                      <a:pt x="81" y="38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53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7" y="65"/>
                    </a:lnTo>
                    <a:lnTo>
                      <a:pt x="21" y="71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32" y="80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9" y="81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61" y="72"/>
                    </a:lnTo>
                    <a:lnTo>
                      <a:pt x="65" y="63"/>
                    </a:lnTo>
                    <a:lnTo>
                      <a:pt x="65" y="63"/>
                    </a:lnTo>
                    <a:close/>
                    <a:moveTo>
                      <a:pt x="17" y="40"/>
                    </a:moveTo>
                    <a:lnTo>
                      <a:pt x="65" y="40"/>
                    </a:lnTo>
                    <a:lnTo>
                      <a:pt x="65" y="40"/>
                    </a:lnTo>
                    <a:lnTo>
                      <a:pt x="63" y="29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6" y="18"/>
                    </a:lnTo>
                    <a:lnTo>
                      <a:pt x="53" y="17"/>
                    </a:lnTo>
                    <a:lnTo>
                      <a:pt x="47" y="15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2" y="15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19" y="29"/>
                    </a:lnTo>
                    <a:lnTo>
                      <a:pt x="17" y="40"/>
                    </a:lnTo>
                    <a:lnTo>
                      <a:pt x="17" y="4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4747" y="1494"/>
                <a:ext cx="71" cy="92"/>
              </a:xfrm>
              <a:custGeom>
                <a:avLst/>
                <a:gdLst>
                  <a:gd name="T0" fmla="*/ 0 w 71"/>
                  <a:gd name="T1" fmla="*/ 92 h 92"/>
                  <a:gd name="T2" fmla="*/ 0 w 71"/>
                  <a:gd name="T3" fmla="*/ 4 h 92"/>
                  <a:gd name="T4" fmla="*/ 13 w 71"/>
                  <a:gd name="T5" fmla="*/ 4 h 92"/>
                  <a:gd name="T6" fmla="*/ 13 w 71"/>
                  <a:gd name="T7" fmla="*/ 17 h 92"/>
                  <a:gd name="T8" fmla="*/ 13 w 71"/>
                  <a:gd name="T9" fmla="*/ 17 h 92"/>
                  <a:gd name="T10" fmla="*/ 18 w 71"/>
                  <a:gd name="T11" fmla="*/ 9 h 92"/>
                  <a:gd name="T12" fmla="*/ 25 w 71"/>
                  <a:gd name="T13" fmla="*/ 4 h 92"/>
                  <a:gd name="T14" fmla="*/ 32 w 71"/>
                  <a:gd name="T15" fmla="*/ 2 h 92"/>
                  <a:gd name="T16" fmla="*/ 41 w 71"/>
                  <a:gd name="T17" fmla="*/ 0 h 92"/>
                  <a:gd name="T18" fmla="*/ 41 w 71"/>
                  <a:gd name="T19" fmla="*/ 0 h 92"/>
                  <a:gd name="T20" fmla="*/ 50 w 71"/>
                  <a:gd name="T21" fmla="*/ 2 h 92"/>
                  <a:gd name="T22" fmla="*/ 55 w 71"/>
                  <a:gd name="T23" fmla="*/ 4 h 92"/>
                  <a:gd name="T24" fmla="*/ 55 w 71"/>
                  <a:gd name="T25" fmla="*/ 4 h 92"/>
                  <a:gd name="T26" fmla="*/ 62 w 71"/>
                  <a:gd name="T27" fmla="*/ 8 h 92"/>
                  <a:gd name="T28" fmla="*/ 65 w 71"/>
                  <a:gd name="T29" fmla="*/ 11 h 92"/>
                  <a:gd name="T30" fmla="*/ 65 w 71"/>
                  <a:gd name="T31" fmla="*/ 11 h 92"/>
                  <a:gd name="T32" fmla="*/ 69 w 71"/>
                  <a:gd name="T33" fmla="*/ 17 h 92"/>
                  <a:gd name="T34" fmla="*/ 71 w 71"/>
                  <a:gd name="T35" fmla="*/ 24 h 92"/>
                  <a:gd name="T36" fmla="*/ 71 w 71"/>
                  <a:gd name="T37" fmla="*/ 24 h 92"/>
                  <a:gd name="T38" fmla="*/ 71 w 71"/>
                  <a:gd name="T39" fmla="*/ 38 h 92"/>
                  <a:gd name="T40" fmla="*/ 71 w 71"/>
                  <a:gd name="T41" fmla="*/ 92 h 92"/>
                  <a:gd name="T42" fmla="*/ 57 w 71"/>
                  <a:gd name="T43" fmla="*/ 92 h 92"/>
                  <a:gd name="T44" fmla="*/ 57 w 71"/>
                  <a:gd name="T45" fmla="*/ 38 h 92"/>
                  <a:gd name="T46" fmla="*/ 57 w 71"/>
                  <a:gd name="T47" fmla="*/ 38 h 92"/>
                  <a:gd name="T48" fmla="*/ 57 w 71"/>
                  <a:gd name="T49" fmla="*/ 31 h 92"/>
                  <a:gd name="T50" fmla="*/ 55 w 71"/>
                  <a:gd name="T51" fmla="*/ 24 h 92"/>
                  <a:gd name="T52" fmla="*/ 55 w 71"/>
                  <a:gd name="T53" fmla="*/ 24 h 92"/>
                  <a:gd name="T54" fmla="*/ 51 w 71"/>
                  <a:gd name="T55" fmla="*/ 20 h 92"/>
                  <a:gd name="T56" fmla="*/ 48 w 71"/>
                  <a:gd name="T57" fmla="*/ 17 h 92"/>
                  <a:gd name="T58" fmla="*/ 48 w 71"/>
                  <a:gd name="T59" fmla="*/ 17 h 92"/>
                  <a:gd name="T60" fmla="*/ 44 w 71"/>
                  <a:gd name="T61" fmla="*/ 15 h 92"/>
                  <a:gd name="T62" fmla="*/ 37 w 71"/>
                  <a:gd name="T63" fmla="*/ 15 h 92"/>
                  <a:gd name="T64" fmla="*/ 37 w 71"/>
                  <a:gd name="T65" fmla="*/ 15 h 92"/>
                  <a:gd name="T66" fmla="*/ 29 w 71"/>
                  <a:gd name="T67" fmla="*/ 17 h 92"/>
                  <a:gd name="T68" fmla="*/ 21 w 71"/>
                  <a:gd name="T69" fmla="*/ 20 h 92"/>
                  <a:gd name="T70" fmla="*/ 21 w 71"/>
                  <a:gd name="T71" fmla="*/ 20 h 92"/>
                  <a:gd name="T72" fmla="*/ 18 w 71"/>
                  <a:gd name="T73" fmla="*/ 24 h 92"/>
                  <a:gd name="T74" fmla="*/ 16 w 71"/>
                  <a:gd name="T75" fmla="*/ 29 h 92"/>
                  <a:gd name="T76" fmla="*/ 14 w 71"/>
                  <a:gd name="T77" fmla="*/ 44 h 92"/>
                  <a:gd name="T78" fmla="*/ 14 w 71"/>
                  <a:gd name="T79" fmla="*/ 92 h 92"/>
                  <a:gd name="T80" fmla="*/ 0 w 71"/>
                  <a:gd name="T8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" h="92">
                    <a:moveTo>
                      <a:pt x="0" y="92"/>
                    </a:moveTo>
                    <a:lnTo>
                      <a:pt x="0" y="4"/>
                    </a:lnTo>
                    <a:lnTo>
                      <a:pt x="13" y="4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8" y="9"/>
                    </a:lnTo>
                    <a:lnTo>
                      <a:pt x="25" y="4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0" y="2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62" y="8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9" y="17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38"/>
                    </a:lnTo>
                    <a:lnTo>
                      <a:pt x="71" y="92"/>
                    </a:lnTo>
                    <a:lnTo>
                      <a:pt x="57" y="92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1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1" y="20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4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29" y="17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24"/>
                    </a:lnTo>
                    <a:lnTo>
                      <a:pt x="16" y="29"/>
                    </a:lnTo>
                    <a:lnTo>
                      <a:pt x="14" y="44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4823" y="1498"/>
                <a:ext cx="81" cy="88"/>
              </a:xfrm>
              <a:custGeom>
                <a:avLst/>
                <a:gdLst>
                  <a:gd name="T0" fmla="*/ 33 w 81"/>
                  <a:gd name="T1" fmla="*/ 88 h 88"/>
                  <a:gd name="T2" fmla="*/ 0 w 81"/>
                  <a:gd name="T3" fmla="*/ 0 h 88"/>
                  <a:gd name="T4" fmla="*/ 16 w 81"/>
                  <a:gd name="T5" fmla="*/ 0 h 88"/>
                  <a:gd name="T6" fmla="*/ 35 w 81"/>
                  <a:gd name="T7" fmla="*/ 52 h 88"/>
                  <a:gd name="T8" fmla="*/ 35 w 81"/>
                  <a:gd name="T9" fmla="*/ 52 h 88"/>
                  <a:gd name="T10" fmla="*/ 40 w 81"/>
                  <a:gd name="T11" fmla="*/ 70 h 88"/>
                  <a:gd name="T12" fmla="*/ 40 w 81"/>
                  <a:gd name="T13" fmla="*/ 70 h 88"/>
                  <a:gd name="T14" fmla="*/ 46 w 81"/>
                  <a:gd name="T15" fmla="*/ 54 h 88"/>
                  <a:gd name="T16" fmla="*/ 65 w 81"/>
                  <a:gd name="T17" fmla="*/ 0 h 88"/>
                  <a:gd name="T18" fmla="*/ 81 w 81"/>
                  <a:gd name="T19" fmla="*/ 0 h 88"/>
                  <a:gd name="T20" fmla="*/ 48 w 81"/>
                  <a:gd name="T21" fmla="*/ 88 h 88"/>
                  <a:gd name="T22" fmla="*/ 33 w 81"/>
                  <a:gd name="T2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88">
                    <a:moveTo>
                      <a:pt x="33" y="88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40" y="70"/>
                    </a:lnTo>
                    <a:lnTo>
                      <a:pt x="40" y="70"/>
                    </a:lnTo>
                    <a:lnTo>
                      <a:pt x="46" y="54"/>
                    </a:lnTo>
                    <a:lnTo>
                      <a:pt x="65" y="0"/>
                    </a:lnTo>
                    <a:lnTo>
                      <a:pt x="81" y="0"/>
                    </a:lnTo>
                    <a:lnTo>
                      <a:pt x="48" y="88"/>
                    </a:lnTo>
                    <a:lnTo>
                      <a:pt x="33" y="8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5"/>
              <p:cNvSpPr>
                <a:spLocks noEditPoints="1"/>
              </p:cNvSpPr>
              <p:nvPr/>
            </p:nvSpPr>
            <p:spPr bwMode="auto">
              <a:xfrm>
                <a:off x="4909" y="1464"/>
                <a:ext cx="14" cy="122"/>
              </a:xfrm>
              <a:custGeom>
                <a:avLst/>
                <a:gdLst>
                  <a:gd name="T0" fmla="*/ 0 w 14"/>
                  <a:gd name="T1" fmla="*/ 16 h 122"/>
                  <a:gd name="T2" fmla="*/ 0 w 14"/>
                  <a:gd name="T3" fmla="*/ 0 h 122"/>
                  <a:gd name="T4" fmla="*/ 14 w 14"/>
                  <a:gd name="T5" fmla="*/ 0 h 122"/>
                  <a:gd name="T6" fmla="*/ 14 w 14"/>
                  <a:gd name="T7" fmla="*/ 16 h 122"/>
                  <a:gd name="T8" fmla="*/ 0 w 14"/>
                  <a:gd name="T9" fmla="*/ 16 h 122"/>
                  <a:gd name="T10" fmla="*/ 0 w 14"/>
                  <a:gd name="T11" fmla="*/ 122 h 122"/>
                  <a:gd name="T12" fmla="*/ 0 w 14"/>
                  <a:gd name="T13" fmla="*/ 34 h 122"/>
                  <a:gd name="T14" fmla="*/ 14 w 14"/>
                  <a:gd name="T15" fmla="*/ 34 h 122"/>
                  <a:gd name="T16" fmla="*/ 14 w 14"/>
                  <a:gd name="T17" fmla="*/ 122 h 122"/>
                  <a:gd name="T18" fmla="*/ 0 w 14"/>
                  <a:gd name="T1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2">
                    <a:moveTo>
                      <a:pt x="0" y="16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6"/>
                    </a:lnTo>
                    <a:lnTo>
                      <a:pt x="0" y="16"/>
                    </a:lnTo>
                    <a:close/>
                    <a:moveTo>
                      <a:pt x="0" y="122"/>
                    </a:moveTo>
                    <a:lnTo>
                      <a:pt x="0" y="34"/>
                    </a:lnTo>
                    <a:lnTo>
                      <a:pt x="14" y="34"/>
                    </a:lnTo>
                    <a:lnTo>
                      <a:pt x="14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4937" y="1494"/>
                <a:ext cx="48" cy="92"/>
              </a:xfrm>
              <a:custGeom>
                <a:avLst/>
                <a:gdLst>
                  <a:gd name="T0" fmla="*/ 0 w 48"/>
                  <a:gd name="T1" fmla="*/ 92 h 92"/>
                  <a:gd name="T2" fmla="*/ 0 w 48"/>
                  <a:gd name="T3" fmla="*/ 4 h 92"/>
                  <a:gd name="T4" fmla="*/ 14 w 48"/>
                  <a:gd name="T5" fmla="*/ 4 h 92"/>
                  <a:gd name="T6" fmla="*/ 14 w 48"/>
                  <a:gd name="T7" fmla="*/ 17 h 92"/>
                  <a:gd name="T8" fmla="*/ 14 w 48"/>
                  <a:gd name="T9" fmla="*/ 17 h 92"/>
                  <a:gd name="T10" fmla="*/ 18 w 48"/>
                  <a:gd name="T11" fmla="*/ 9 h 92"/>
                  <a:gd name="T12" fmla="*/ 23 w 48"/>
                  <a:gd name="T13" fmla="*/ 4 h 92"/>
                  <a:gd name="T14" fmla="*/ 23 w 48"/>
                  <a:gd name="T15" fmla="*/ 4 h 92"/>
                  <a:gd name="T16" fmla="*/ 29 w 48"/>
                  <a:gd name="T17" fmla="*/ 2 h 92"/>
                  <a:gd name="T18" fmla="*/ 32 w 48"/>
                  <a:gd name="T19" fmla="*/ 0 h 92"/>
                  <a:gd name="T20" fmla="*/ 32 w 48"/>
                  <a:gd name="T21" fmla="*/ 0 h 92"/>
                  <a:gd name="T22" fmla="*/ 41 w 48"/>
                  <a:gd name="T23" fmla="*/ 2 h 92"/>
                  <a:gd name="T24" fmla="*/ 48 w 48"/>
                  <a:gd name="T25" fmla="*/ 6 h 92"/>
                  <a:gd name="T26" fmla="*/ 43 w 48"/>
                  <a:gd name="T27" fmla="*/ 20 h 92"/>
                  <a:gd name="T28" fmla="*/ 43 w 48"/>
                  <a:gd name="T29" fmla="*/ 20 h 92"/>
                  <a:gd name="T30" fmla="*/ 37 w 48"/>
                  <a:gd name="T31" fmla="*/ 18 h 92"/>
                  <a:gd name="T32" fmla="*/ 32 w 48"/>
                  <a:gd name="T33" fmla="*/ 17 h 92"/>
                  <a:gd name="T34" fmla="*/ 32 w 48"/>
                  <a:gd name="T35" fmla="*/ 17 h 92"/>
                  <a:gd name="T36" fmla="*/ 27 w 48"/>
                  <a:gd name="T37" fmla="*/ 18 h 92"/>
                  <a:gd name="T38" fmla="*/ 23 w 48"/>
                  <a:gd name="T39" fmla="*/ 20 h 92"/>
                  <a:gd name="T40" fmla="*/ 23 w 48"/>
                  <a:gd name="T41" fmla="*/ 20 h 92"/>
                  <a:gd name="T42" fmla="*/ 20 w 48"/>
                  <a:gd name="T43" fmla="*/ 24 h 92"/>
                  <a:gd name="T44" fmla="*/ 18 w 48"/>
                  <a:gd name="T45" fmla="*/ 27 h 92"/>
                  <a:gd name="T46" fmla="*/ 18 w 48"/>
                  <a:gd name="T47" fmla="*/ 27 h 92"/>
                  <a:gd name="T48" fmla="*/ 16 w 48"/>
                  <a:gd name="T49" fmla="*/ 36 h 92"/>
                  <a:gd name="T50" fmla="*/ 14 w 48"/>
                  <a:gd name="T51" fmla="*/ 45 h 92"/>
                  <a:gd name="T52" fmla="*/ 14 w 48"/>
                  <a:gd name="T53" fmla="*/ 92 h 92"/>
                  <a:gd name="T54" fmla="*/ 0 w 48"/>
                  <a:gd name="T5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8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41" y="2"/>
                    </a:lnTo>
                    <a:lnTo>
                      <a:pt x="48" y="6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37" y="18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7" y="18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36"/>
                    </a:lnTo>
                    <a:lnTo>
                      <a:pt x="14" y="45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7"/>
              <p:cNvSpPr>
                <a:spLocks noEditPoints="1"/>
              </p:cNvSpPr>
              <p:nvPr/>
            </p:nvSpPr>
            <p:spPr bwMode="auto">
              <a:xfrm>
                <a:off x="4980" y="1494"/>
                <a:ext cx="82" cy="94"/>
              </a:xfrm>
              <a:custGeom>
                <a:avLst/>
                <a:gdLst>
                  <a:gd name="T0" fmla="*/ 0 w 82"/>
                  <a:gd name="T1" fmla="*/ 47 h 94"/>
                  <a:gd name="T2" fmla="*/ 3 w 82"/>
                  <a:gd name="T3" fmla="*/ 26 h 94"/>
                  <a:gd name="T4" fmla="*/ 14 w 82"/>
                  <a:gd name="T5" fmla="*/ 11 h 94"/>
                  <a:gd name="T6" fmla="*/ 19 w 82"/>
                  <a:gd name="T7" fmla="*/ 8 h 94"/>
                  <a:gd name="T8" fmla="*/ 33 w 82"/>
                  <a:gd name="T9" fmla="*/ 2 h 94"/>
                  <a:gd name="T10" fmla="*/ 40 w 82"/>
                  <a:gd name="T11" fmla="*/ 0 h 94"/>
                  <a:gd name="T12" fmla="*/ 58 w 82"/>
                  <a:gd name="T13" fmla="*/ 4 h 94"/>
                  <a:gd name="T14" fmla="*/ 70 w 82"/>
                  <a:gd name="T15" fmla="*/ 13 h 94"/>
                  <a:gd name="T16" fmla="*/ 75 w 82"/>
                  <a:gd name="T17" fmla="*/ 20 h 94"/>
                  <a:gd name="T18" fmla="*/ 81 w 82"/>
                  <a:gd name="T19" fmla="*/ 36 h 94"/>
                  <a:gd name="T20" fmla="*/ 82 w 82"/>
                  <a:gd name="T21" fmla="*/ 47 h 94"/>
                  <a:gd name="T22" fmla="*/ 77 w 82"/>
                  <a:gd name="T23" fmla="*/ 74 h 94"/>
                  <a:gd name="T24" fmla="*/ 70 w 82"/>
                  <a:gd name="T25" fmla="*/ 83 h 94"/>
                  <a:gd name="T26" fmla="*/ 61 w 82"/>
                  <a:gd name="T27" fmla="*/ 89 h 94"/>
                  <a:gd name="T28" fmla="*/ 40 w 82"/>
                  <a:gd name="T29" fmla="*/ 94 h 94"/>
                  <a:gd name="T30" fmla="*/ 31 w 82"/>
                  <a:gd name="T31" fmla="*/ 94 h 94"/>
                  <a:gd name="T32" fmla="*/ 17 w 82"/>
                  <a:gd name="T33" fmla="*/ 89 h 94"/>
                  <a:gd name="T34" fmla="*/ 12 w 82"/>
                  <a:gd name="T35" fmla="*/ 83 h 94"/>
                  <a:gd name="T36" fmla="*/ 3 w 82"/>
                  <a:gd name="T37" fmla="*/ 69 h 94"/>
                  <a:gd name="T38" fmla="*/ 0 w 82"/>
                  <a:gd name="T39" fmla="*/ 47 h 94"/>
                  <a:gd name="T40" fmla="*/ 15 w 82"/>
                  <a:gd name="T41" fmla="*/ 47 h 94"/>
                  <a:gd name="T42" fmla="*/ 17 w 82"/>
                  <a:gd name="T43" fmla="*/ 63 h 94"/>
                  <a:gd name="T44" fmla="*/ 22 w 82"/>
                  <a:gd name="T45" fmla="*/ 74 h 94"/>
                  <a:gd name="T46" fmla="*/ 26 w 82"/>
                  <a:gd name="T47" fmla="*/ 78 h 94"/>
                  <a:gd name="T48" fmla="*/ 35 w 82"/>
                  <a:gd name="T49" fmla="*/ 81 h 94"/>
                  <a:gd name="T50" fmla="*/ 40 w 82"/>
                  <a:gd name="T51" fmla="*/ 83 h 94"/>
                  <a:gd name="T52" fmla="*/ 51 w 82"/>
                  <a:gd name="T53" fmla="*/ 80 h 94"/>
                  <a:gd name="T54" fmla="*/ 59 w 82"/>
                  <a:gd name="T55" fmla="*/ 74 h 94"/>
                  <a:gd name="T56" fmla="*/ 63 w 82"/>
                  <a:gd name="T57" fmla="*/ 69 h 94"/>
                  <a:gd name="T58" fmla="*/ 66 w 82"/>
                  <a:gd name="T59" fmla="*/ 47 h 94"/>
                  <a:gd name="T60" fmla="*/ 65 w 82"/>
                  <a:gd name="T61" fmla="*/ 33 h 94"/>
                  <a:gd name="T62" fmla="*/ 59 w 82"/>
                  <a:gd name="T63" fmla="*/ 22 h 94"/>
                  <a:gd name="T64" fmla="*/ 56 w 82"/>
                  <a:gd name="T65" fmla="*/ 18 h 94"/>
                  <a:gd name="T66" fmla="*/ 45 w 82"/>
                  <a:gd name="T67" fmla="*/ 15 h 94"/>
                  <a:gd name="T68" fmla="*/ 40 w 82"/>
                  <a:gd name="T69" fmla="*/ 13 h 94"/>
                  <a:gd name="T70" fmla="*/ 31 w 82"/>
                  <a:gd name="T71" fmla="*/ 17 h 94"/>
                  <a:gd name="T72" fmla="*/ 22 w 82"/>
                  <a:gd name="T73" fmla="*/ 22 h 94"/>
                  <a:gd name="T74" fmla="*/ 19 w 82"/>
                  <a:gd name="T75" fmla="*/ 27 h 94"/>
                  <a:gd name="T76" fmla="*/ 15 w 82"/>
                  <a:gd name="T77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" h="94">
                    <a:moveTo>
                      <a:pt x="0" y="47"/>
                    </a:moveTo>
                    <a:lnTo>
                      <a:pt x="0" y="47"/>
                    </a:lnTo>
                    <a:lnTo>
                      <a:pt x="1" y="36"/>
                    </a:lnTo>
                    <a:lnTo>
                      <a:pt x="3" y="26"/>
                    </a:lnTo>
                    <a:lnTo>
                      <a:pt x="7" y="18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8" y="4"/>
                    </a:lnTo>
                    <a:lnTo>
                      <a:pt x="65" y="8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5" y="20"/>
                    </a:lnTo>
                    <a:lnTo>
                      <a:pt x="79" y="27"/>
                    </a:lnTo>
                    <a:lnTo>
                      <a:pt x="81" y="36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1" y="6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0" y="83"/>
                    </a:lnTo>
                    <a:lnTo>
                      <a:pt x="61" y="89"/>
                    </a:lnTo>
                    <a:lnTo>
                      <a:pt x="61" y="89"/>
                    </a:lnTo>
                    <a:lnTo>
                      <a:pt x="52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31" y="94"/>
                    </a:lnTo>
                    <a:lnTo>
                      <a:pt x="24" y="92"/>
                    </a:lnTo>
                    <a:lnTo>
                      <a:pt x="17" y="89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7" y="76"/>
                    </a:lnTo>
                    <a:lnTo>
                      <a:pt x="3" y="69"/>
                    </a:lnTo>
                    <a:lnTo>
                      <a:pt x="1" y="58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  <a:moveTo>
                      <a:pt x="15" y="47"/>
                    </a:moveTo>
                    <a:lnTo>
                      <a:pt x="15" y="47"/>
                    </a:lnTo>
                    <a:lnTo>
                      <a:pt x="17" y="63"/>
                    </a:lnTo>
                    <a:lnTo>
                      <a:pt x="19" y="69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6" y="78"/>
                    </a:lnTo>
                    <a:lnTo>
                      <a:pt x="31" y="80"/>
                    </a:lnTo>
                    <a:lnTo>
                      <a:pt x="35" y="81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5" y="81"/>
                    </a:lnTo>
                    <a:lnTo>
                      <a:pt x="51" y="80"/>
                    </a:lnTo>
                    <a:lnTo>
                      <a:pt x="56" y="78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63" y="69"/>
                    </a:lnTo>
                    <a:lnTo>
                      <a:pt x="65" y="63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5" y="33"/>
                    </a:lnTo>
                    <a:lnTo>
                      <a:pt x="63" y="27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6" y="18"/>
                    </a:lnTo>
                    <a:lnTo>
                      <a:pt x="51" y="17"/>
                    </a:lnTo>
                    <a:lnTo>
                      <a:pt x="45" y="15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5" y="15"/>
                    </a:lnTo>
                    <a:lnTo>
                      <a:pt x="31" y="17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19" y="27"/>
                    </a:lnTo>
                    <a:lnTo>
                      <a:pt x="17" y="33"/>
                    </a:lnTo>
                    <a:lnTo>
                      <a:pt x="15" y="47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5071" y="1494"/>
                <a:ext cx="71" cy="92"/>
              </a:xfrm>
              <a:custGeom>
                <a:avLst/>
                <a:gdLst>
                  <a:gd name="T0" fmla="*/ 0 w 71"/>
                  <a:gd name="T1" fmla="*/ 92 h 92"/>
                  <a:gd name="T2" fmla="*/ 0 w 71"/>
                  <a:gd name="T3" fmla="*/ 4 h 92"/>
                  <a:gd name="T4" fmla="*/ 12 w 71"/>
                  <a:gd name="T5" fmla="*/ 4 h 92"/>
                  <a:gd name="T6" fmla="*/ 12 w 71"/>
                  <a:gd name="T7" fmla="*/ 17 h 92"/>
                  <a:gd name="T8" fmla="*/ 12 w 71"/>
                  <a:gd name="T9" fmla="*/ 17 h 92"/>
                  <a:gd name="T10" fmla="*/ 18 w 71"/>
                  <a:gd name="T11" fmla="*/ 9 h 92"/>
                  <a:gd name="T12" fmla="*/ 25 w 71"/>
                  <a:gd name="T13" fmla="*/ 4 h 92"/>
                  <a:gd name="T14" fmla="*/ 32 w 71"/>
                  <a:gd name="T15" fmla="*/ 2 h 92"/>
                  <a:gd name="T16" fmla="*/ 41 w 71"/>
                  <a:gd name="T17" fmla="*/ 0 h 92"/>
                  <a:gd name="T18" fmla="*/ 41 w 71"/>
                  <a:gd name="T19" fmla="*/ 0 h 92"/>
                  <a:gd name="T20" fmla="*/ 49 w 71"/>
                  <a:gd name="T21" fmla="*/ 2 h 92"/>
                  <a:gd name="T22" fmla="*/ 56 w 71"/>
                  <a:gd name="T23" fmla="*/ 4 h 92"/>
                  <a:gd name="T24" fmla="*/ 56 w 71"/>
                  <a:gd name="T25" fmla="*/ 4 h 92"/>
                  <a:gd name="T26" fmla="*/ 62 w 71"/>
                  <a:gd name="T27" fmla="*/ 8 h 92"/>
                  <a:gd name="T28" fmla="*/ 65 w 71"/>
                  <a:gd name="T29" fmla="*/ 11 h 92"/>
                  <a:gd name="T30" fmla="*/ 65 w 71"/>
                  <a:gd name="T31" fmla="*/ 11 h 92"/>
                  <a:gd name="T32" fmla="*/ 69 w 71"/>
                  <a:gd name="T33" fmla="*/ 17 h 92"/>
                  <a:gd name="T34" fmla="*/ 71 w 71"/>
                  <a:gd name="T35" fmla="*/ 24 h 92"/>
                  <a:gd name="T36" fmla="*/ 71 w 71"/>
                  <a:gd name="T37" fmla="*/ 24 h 92"/>
                  <a:gd name="T38" fmla="*/ 71 w 71"/>
                  <a:gd name="T39" fmla="*/ 38 h 92"/>
                  <a:gd name="T40" fmla="*/ 71 w 71"/>
                  <a:gd name="T41" fmla="*/ 92 h 92"/>
                  <a:gd name="T42" fmla="*/ 56 w 71"/>
                  <a:gd name="T43" fmla="*/ 92 h 92"/>
                  <a:gd name="T44" fmla="*/ 56 w 71"/>
                  <a:gd name="T45" fmla="*/ 38 h 92"/>
                  <a:gd name="T46" fmla="*/ 56 w 71"/>
                  <a:gd name="T47" fmla="*/ 38 h 92"/>
                  <a:gd name="T48" fmla="*/ 56 w 71"/>
                  <a:gd name="T49" fmla="*/ 31 h 92"/>
                  <a:gd name="T50" fmla="*/ 55 w 71"/>
                  <a:gd name="T51" fmla="*/ 24 h 92"/>
                  <a:gd name="T52" fmla="*/ 55 w 71"/>
                  <a:gd name="T53" fmla="*/ 24 h 92"/>
                  <a:gd name="T54" fmla="*/ 53 w 71"/>
                  <a:gd name="T55" fmla="*/ 20 h 92"/>
                  <a:gd name="T56" fmla="*/ 48 w 71"/>
                  <a:gd name="T57" fmla="*/ 17 h 92"/>
                  <a:gd name="T58" fmla="*/ 48 w 71"/>
                  <a:gd name="T59" fmla="*/ 17 h 92"/>
                  <a:gd name="T60" fmla="*/ 44 w 71"/>
                  <a:gd name="T61" fmla="*/ 15 h 92"/>
                  <a:gd name="T62" fmla="*/ 39 w 71"/>
                  <a:gd name="T63" fmla="*/ 15 h 92"/>
                  <a:gd name="T64" fmla="*/ 39 w 71"/>
                  <a:gd name="T65" fmla="*/ 15 h 92"/>
                  <a:gd name="T66" fmla="*/ 28 w 71"/>
                  <a:gd name="T67" fmla="*/ 17 h 92"/>
                  <a:gd name="T68" fmla="*/ 21 w 71"/>
                  <a:gd name="T69" fmla="*/ 20 h 92"/>
                  <a:gd name="T70" fmla="*/ 21 w 71"/>
                  <a:gd name="T71" fmla="*/ 20 h 92"/>
                  <a:gd name="T72" fmla="*/ 18 w 71"/>
                  <a:gd name="T73" fmla="*/ 24 h 92"/>
                  <a:gd name="T74" fmla="*/ 16 w 71"/>
                  <a:gd name="T75" fmla="*/ 29 h 92"/>
                  <a:gd name="T76" fmla="*/ 14 w 71"/>
                  <a:gd name="T77" fmla="*/ 44 h 92"/>
                  <a:gd name="T78" fmla="*/ 14 w 71"/>
                  <a:gd name="T79" fmla="*/ 92 h 92"/>
                  <a:gd name="T80" fmla="*/ 0 w 71"/>
                  <a:gd name="T8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" h="92">
                    <a:moveTo>
                      <a:pt x="0" y="92"/>
                    </a:moveTo>
                    <a:lnTo>
                      <a:pt x="0" y="4"/>
                    </a:lnTo>
                    <a:lnTo>
                      <a:pt x="12" y="4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8" y="9"/>
                    </a:lnTo>
                    <a:lnTo>
                      <a:pt x="25" y="4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62" y="8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9" y="17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38"/>
                    </a:lnTo>
                    <a:lnTo>
                      <a:pt x="71" y="92"/>
                    </a:lnTo>
                    <a:lnTo>
                      <a:pt x="56" y="92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1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3" y="20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4" y="15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28" y="17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24"/>
                    </a:lnTo>
                    <a:lnTo>
                      <a:pt x="16" y="29"/>
                    </a:lnTo>
                    <a:lnTo>
                      <a:pt x="14" y="44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9"/>
              <p:cNvSpPr>
                <a:spLocks/>
              </p:cNvSpPr>
              <p:nvPr/>
            </p:nvSpPr>
            <p:spPr bwMode="auto">
              <a:xfrm>
                <a:off x="5156" y="1494"/>
                <a:ext cx="119" cy="92"/>
              </a:xfrm>
              <a:custGeom>
                <a:avLst/>
                <a:gdLst>
                  <a:gd name="T0" fmla="*/ 0 w 119"/>
                  <a:gd name="T1" fmla="*/ 4 h 92"/>
                  <a:gd name="T2" fmla="*/ 14 w 119"/>
                  <a:gd name="T3" fmla="*/ 17 h 92"/>
                  <a:gd name="T4" fmla="*/ 19 w 119"/>
                  <a:gd name="T5" fmla="*/ 9 h 92"/>
                  <a:gd name="T6" fmla="*/ 24 w 119"/>
                  <a:gd name="T7" fmla="*/ 6 h 92"/>
                  <a:gd name="T8" fmla="*/ 40 w 119"/>
                  <a:gd name="T9" fmla="*/ 0 h 92"/>
                  <a:gd name="T10" fmla="*/ 49 w 119"/>
                  <a:gd name="T11" fmla="*/ 2 h 92"/>
                  <a:gd name="T12" fmla="*/ 56 w 119"/>
                  <a:gd name="T13" fmla="*/ 6 h 92"/>
                  <a:gd name="T14" fmla="*/ 65 w 119"/>
                  <a:gd name="T15" fmla="*/ 17 h 92"/>
                  <a:gd name="T16" fmla="*/ 70 w 119"/>
                  <a:gd name="T17" fmla="*/ 9 h 92"/>
                  <a:gd name="T18" fmla="*/ 84 w 119"/>
                  <a:gd name="T19" fmla="*/ 2 h 92"/>
                  <a:gd name="T20" fmla="*/ 93 w 119"/>
                  <a:gd name="T21" fmla="*/ 0 h 92"/>
                  <a:gd name="T22" fmla="*/ 109 w 119"/>
                  <a:gd name="T23" fmla="*/ 6 h 92"/>
                  <a:gd name="T24" fmla="*/ 112 w 119"/>
                  <a:gd name="T25" fmla="*/ 9 h 92"/>
                  <a:gd name="T26" fmla="*/ 117 w 119"/>
                  <a:gd name="T27" fmla="*/ 18 h 92"/>
                  <a:gd name="T28" fmla="*/ 119 w 119"/>
                  <a:gd name="T29" fmla="*/ 92 h 92"/>
                  <a:gd name="T30" fmla="*/ 105 w 119"/>
                  <a:gd name="T31" fmla="*/ 36 h 92"/>
                  <a:gd name="T32" fmla="*/ 103 w 119"/>
                  <a:gd name="T33" fmla="*/ 24 h 92"/>
                  <a:gd name="T34" fmla="*/ 102 w 119"/>
                  <a:gd name="T35" fmla="*/ 20 h 92"/>
                  <a:gd name="T36" fmla="*/ 98 w 119"/>
                  <a:gd name="T37" fmla="*/ 17 h 92"/>
                  <a:gd name="T38" fmla="*/ 89 w 119"/>
                  <a:gd name="T39" fmla="*/ 15 h 92"/>
                  <a:gd name="T40" fmla="*/ 81 w 119"/>
                  <a:gd name="T41" fmla="*/ 17 h 92"/>
                  <a:gd name="T42" fmla="*/ 73 w 119"/>
                  <a:gd name="T43" fmla="*/ 20 h 92"/>
                  <a:gd name="T44" fmla="*/ 68 w 119"/>
                  <a:gd name="T45" fmla="*/ 29 h 92"/>
                  <a:gd name="T46" fmla="*/ 66 w 119"/>
                  <a:gd name="T47" fmla="*/ 92 h 92"/>
                  <a:gd name="T48" fmla="*/ 52 w 119"/>
                  <a:gd name="T49" fmla="*/ 35 h 92"/>
                  <a:gd name="T50" fmla="*/ 52 w 119"/>
                  <a:gd name="T51" fmla="*/ 26 h 92"/>
                  <a:gd name="T52" fmla="*/ 49 w 119"/>
                  <a:gd name="T53" fmla="*/ 20 h 92"/>
                  <a:gd name="T54" fmla="*/ 37 w 119"/>
                  <a:gd name="T55" fmla="*/ 15 h 92"/>
                  <a:gd name="T56" fmla="*/ 31 w 119"/>
                  <a:gd name="T57" fmla="*/ 15 h 92"/>
                  <a:gd name="T58" fmla="*/ 26 w 119"/>
                  <a:gd name="T59" fmla="*/ 18 h 92"/>
                  <a:gd name="T60" fmla="*/ 17 w 119"/>
                  <a:gd name="T61" fmla="*/ 27 h 92"/>
                  <a:gd name="T62" fmla="*/ 15 w 119"/>
                  <a:gd name="T63" fmla="*/ 36 h 92"/>
                  <a:gd name="T64" fmla="*/ 15 w 119"/>
                  <a:gd name="T6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9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31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61" y="9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70" y="9"/>
                    </a:lnTo>
                    <a:lnTo>
                      <a:pt x="77" y="6"/>
                    </a:lnTo>
                    <a:lnTo>
                      <a:pt x="84" y="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3" y="2"/>
                    </a:lnTo>
                    <a:lnTo>
                      <a:pt x="109" y="6"/>
                    </a:lnTo>
                    <a:lnTo>
                      <a:pt x="112" y="9"/>
                    </a:lnTo>
                    <a:lnTo>
                      <a:pt x="112" y="9"/>
                    </a:lnTo>
                    <a:lnTo>
                      <a:pt x="116" y="13"/>
                    </a:lnTo>
                    <a:lnTo>
                      <a:pt x="117" y="18"/>
                    </a:lnTo>
                    <a:lnTo>
                      <a:pt x="119" y="31"/>
                    </a:lnTo>
                    <a:lnTo>
                      <a:pt x="119" y="92"/>
                    </a:lnTo>
                    <a:lnTo>
                      <a:pt x="105" y="92"/>
                    </a:lnTo>
                    <a:lnTo>
                      <a:pt x="105" y="36"/>
                    </a:lnTo>
                    <a:lnTo>
                      <a:pt x="105" y="36"/>
                    </a:lnTo>
                    <a:lnTo>
                      <a:pt x="103" y="24"/>
                    </a:lnTo>
                    <a:lnTo>
                      <a:pt x="103" y="24"/>
                    </a:lnTo>
                    <a:lnTo>
                      <a:pt x="102" y="20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93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1" y="17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0" y="24"/>
                    </a:lnTo>
                    <a:lnTo>
                      <a:pt x="68" y="29"/>
                    </a:lnTo>
                    <a:lnTo>
                      <a:pt x="66" y="40"/>
                    </a:lnTo>
                    <a:lnTo>
                      <a:pt x="66" y="92"/>
                    </a:lnTo>
                    <a:lnTo>
                      <a:pt x="52" y="92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26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4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1" y="22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36"/>
                    </a:lnTo>
                    <a:lnTo>
                      <a:pt x="15" y="47"/>
                    </a:lnTo>
                    <a:lnTo>
                      <a:pt x="15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0"/>
              <p:cNvSpPr>
                <a:spLocks noEditPoints="1"/>
              </p:cNvSpPr>
              <p:nvPr/>
            </p:nvSpPr>
            <p:spPr bwMode="auto">
              <a:xfrm>
                <a:off x="5284" y="1494"/>
                <a:ext cx="81" cy="94"/>
              </a:xfrm>
              <a:custGeom>
                <a:avLst/>
                <a:gdLst>
                  <a:gd name="T0" fmla="*/ 79 w 81"/>
                  <a:gd name="T1" fmla="*/ 65 h 94"/>
                  <a:gd name="T2" fmla="*/ 74 w 81"/>
                  <a:gd name="T3" fmla="*/ 78 h 94"/>
                  <a:gd name="T4" fmla="*/ 67 w 81"/>
                  <a:gd name="T5" fmla="*/ 87 h 94"/>
                  <a:gd name="T6" fmla="*/ 62 w 81"/>
                  <a:gd name="T7" fmla="*/ 90 h 94"/>
                  <a:gd name="T8" fmla="*/ 42 w 81"/>
                  <a:gd name="T9" fmla="*/ 94 h 94"/>
                  <a:gd name="T10" fmla="*/ 32 w 81"/>
                  <a:gd name="T11" fmla="*/ 94 h 94"/>
                  <a:gd name="T12" fmla="*/ 18 w 81"/>
                  <a:gd name="T13" fmla="*/ 89 h 94"/>
                  <a:gd name="T14" fmla="*/ 11 w 81"/>
                  <a:gd name="T15" fmla="*/ 83 h 94"/>
                  <a:gd name="T16" fmla="*/ 2 w 81"/>
                  <a:gd name="T17" fmla="*/ 69 h 94"/>
                  <a:gd name="T18" fmla="*/ 0 w 81"/>
                  <a:gd name="T19" fmla="*/ 49 h 94"/>
                  <a:gd name="T20" fmla="*/ 0 w 81"/>
                  <a:gd name="T21" fmla="*/ 38 h 94"/>
                  <a:gd name="T22" fmla="*/ 5 w 81"/>
                  <a:gd name="T23" fmla="*/ 20 h 94"/>
                  <a:gd name="T24" fmla="*/ 11 w 81"/>
                  <a:gd name="T25" fmla="*/ 13 h 94"/>
                  <a:gd name="T26" fmla="*/ 25 w 81"/>
                  <a:gd name="T27" fmla="*/ 4 h 94"/>
                  <a:gd name="T28" fmla="*/ 40 w 81"/>
                  <a:gd name="T29" fmla="*/ 0 h 94"/>
                  <a:gd name="T30" fmla="*/ 49 w 81"/>
                  <a:gd name="T31" fmla="*/ 2 h 94"/>
                  <a:gd name="T32" fmla="*/ 63 w 81"/>
                  <a:gd name="T33" fmla="*/ 8 h 94"/>
                  <a:gd name="T34" fmla="*/ 69 w 81"/>
                  <a:gd name="T35" fmla="*/ 13 h 94"/>
                  <a:gd name="T36" fmla="*/ 77 w 81"/>
                  <a:gd name="T37" fmla="*/ 27 h 94"/>
                  <a:gd name="T38" fmla="*/ 81 w 81"/>
                  <a:gd name="T39" fmla="*/ 47 h 94"/>
                  <a:gd name="T40" fmla="*/ 81 w 81"/>
                  <a:gd name="T41" fmla="*/ 53 h 94"/>
                  <a:gd name="T42" fmla="*/ 16 w 81"/>
                  <a:gd name="T43" fmla="*/ 53 h 94"/>
                  <a:gd name="T44" fmla="*/ 19 w 81"/>
                  <a:gd name="T45" fmla="*/ 71 h 94"/>
                  <a:gd name="T46" fmla="*/ 23 w 81"/>
                  <a:gd name="T47" fmla="*/ 74 h 94"/>
                  <a:gd name="T48" fmla="*/ 42 w 81"/>
                  <a:gd name="T49" fmla="*/ 83 h 94"/>
                  <a:gd name="T50" fmla="*/ 49 w 81"/>
                  <a:gd name="T51" fmla="*/ 81 h 94"/>
                  <a:gd name="T52" fmla="*/ 55 w 81"/>
                  <a:gd name="T53" fmla="*/ 78 h 94"/>
                  <a:gd name="T54" fmla="*/ 65 w 81"/>
                  <a:gd name="T55" fmla="*/ 63 h 94"/>
                  <a:gd name="T56" fmla="*/ 16 w 81"/>
                  <a:gd name="T57" fmla="*/ 40 h 94"/>
                  <a:gd name="T58" fmla="*/ 65 w 81"/>
                  <a:gd name="T59" fmla="*/ 40 h 94"/>
                  <a:gd name="T60" fmla="*/ 60 w 81"/>
                  <a:gd name="T61" fmla="*/ 22 h 94"/>
                  <a:gd name="T62" fmla="*/ 55 w 81"/>
                  <a:gd name="T63" fmla="*/ 18 h 94"/>
                  <a:gd name="T64" fmla="*/ 46 w 81"/>
                  <a:gd name="T65" fmla="*/ 15 h 94"/>
                  <a:gd name="T66" fmla="*/ 40 w 81"/>
                  <a:gd name="T67" fmla="*/ 13 h 94"/>
                  <a:gd name="T68" fmla="*/ 23 w 81"/>
                  <a:gd name="T69" fmla="*/ 20 h 94"/>
                  <a:gd name="T70" fmla="*/ 18 w 81"/>
                  <a:gd name="T71" fmla="*/ 29 h 94"/>
                  <a:gd name="T72" fmla="*/ 16 w 81"/>
                  <a:gd name="T73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" h="94">
                    <a:moveTo>
                      <a:pt x="65" y="63"/>
                    </a:moveTo>
                    <a:lnTo>
                      <a:pt x="79" y="65"/>
                    </a:lnTo>
                    <a:lnTo>
                      <a:pt x="79" y="65"/>
                    </a:lnTo>
                    <a:lnTo>
                      <a:pt x="74" y="78"/>
                    </a:lnTo>
                    <a:lnTo>
                      <a:pt x="70" y="83"/>
                    </a:lnTo>
                    <a:lnTo>
                      <a:pt x="67" y="87"/>
                    </a:lnTo>
                    <a:lnTo>
                      <a:pt x="67" y="87"/>
                    </a:lnTo>
                    <a:lnTo>
                      <a:pt x="62" y="90"/>
                    </a:lnTo>
                    <a:lnTo>
                      <a:pt x="55" y="92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32" y="94"/>
                    </a:lnTo>
                    <a:lnTo>
                      <a:pt x="25" y="92"/>
                    </a:lnTo>
                    <a:lnTo>
                      <a:pt x="18" y="89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5" y="76"/>
                    </a:lnTo>
                    <a:lnTo>
                      <a:pt x="2" y="69"/>
                    </a:lnTo>
                    <a:lnTo>
                      <a:pt x="0" y="6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5" y="20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8" y="8"/>
                    </a:lnTo>
                    <a:lnTo>
                      <a:pt x="25" y="4"/>
                    </a:lnTo>
                    <a:lnTo>
                      <a:pt x="32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63" y="8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4" y="20"/>
                    </a:lnTo>
                    <a:lnTo>
                      <a:pt x="77" y="27"/>
                    </a:lnTo>
                    <a:lnTo>
                      <a:pt x="79" y="38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53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8" y="65"/>
                    </a:lnTo>
                    <a:lnTo>
                      <a:pt x="19" y="71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32" y="80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9" y="81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60" y="72"/>
                    </a:lnTo>
                    <a:lnTo>
                      <a:pt x="65" y="63"/>
                    </a:lnTo>
                    <a:lnTo>
                      <a:pt x="65" y="63"/>
                    </a:lnTo>
                    <a:close/>
                    <a:moveTo>
                      <a:pt x="16" y="40"/>
                    </a:moveTo>
                    <a:lnTo>
                      <a:pt x="65" y="40"/>
                    </a:lnTo>
                    <a:lnTo>
                      <a:pt x="65" y="40"/>
                    </a:lnTo>
                    <a:lnTo>
                      <a:pt x="63" y="29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5" y="18"/>
                    </a:lnTo>
                    <a:lnTo>
                      <a:pt x="51" y="17"/>
                    </a:lnTo>
                    <a:lnTo>
                      <a:pt x="46" y="15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2" y="15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18" y="29"/>
                    </a:lnTo>
                    <a:lnTo>
                      <a:pt x="16" y="40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1"/>
              <p:cNvSpPr>
                <a:spLocks/>
              </p:cNvSpPr>
              <p:nvPr/>
            </p:nvSpPr>
            <p:spPr bwMode="auto">
              <a:xfrm>
                <a:off x="5374" y="1494"/>
                <a:ext cx="72" cy="92"/>
              </a:xfrm>
              <a:custGeom>
                <a:avLst/>
                <a:gdLst>
                  <a:gd name="T0" fmla="*/ 0 w 72"/>
                  <a:gd name="T1" fmla="*/ 92 h 92"/>
                  <a:gd name="T2" fmla="*/ 0 w 72"/>
                  <a:gd name="T3" fmla="*/ 4 h 92"/>
                  <a:gd name="T4" fmla="*/ 14 w 72"/>
                  <a:gd name="T5" fmla="*/ 4 h 92"/>
                  <a:gd name="T6" fmla="*/ 14 w 72"/>
                  <a:gd name="T7" fmla="*/ 17 h 92"/>
                  <a:gd name="T8" fmla="*/ 14 w 72"/>
                  <a:gd name="T9" fmla="*/ 17 h 92"/>
                  <a:gd name="T10" fmla="*/ 19 w 72"/>
                  <a:gd name="T11" fmla="*/ 9 h 92"/>
                  <a:gd name="T12" fmla="*/ 26 w 72"/>
                  <a:gd name="T13" fmla="*/ 4 h 92"/>
                  <a:gd name="T14" fmla="*/ 33 w 72"/>
                  <a:gd name="T15" fmla="*/ 2 h 92"/>
                  <a:gd name="T16" fmla="*/ 42 w 72"/>
                  <a:gd name="T17" fmla="*/ 0 h 92"/>
                  <a:gd name="T18" fmla="*/ 42 w 72"/>
                  <a:gd name="T19" fmla="*/ 0 h 92"/>
                  <a:gd name="T20" fmla="*/ 49 w 72"/>
                  <a:gd name="T21" fmla="*/ 2 h 92"/>
                  <a:gd name="T22" fmla="*/ 56 w 72"/>
                  <a:gd name="T23" fmla="*/ 4 h 92"/>
                  <a:gd name="T24" fmla="*/ 56 w 72"/>
                  <a:gd name="T25" fmla="*/ 4 h 92"/>
                  <a:gd name="T26" fmla="*/ 61 w 72"/>
                  <a:gd name="T27" fmla="*/ 8 h 92"/>
                  <a:gd name="T28" fmla="*/ 67 w 72"/>
                  <a:gd name="T29" fmla="*/ 11 h 92"/>
                  <a:gd name="T30" fmla="*/ 67 w 72"/>
                  <a:gd name="T31" fmla="*/ 11 h 92"/>
                  <a:gd name="T32" fmla="*/ 68 w 72"/>
                  <a:gd name="T33" fmla="*/ 17 h 92"/>
                  <a:gd name="T34" fmla="*/ 70 w 72"/>
                  <a:gd name="T35" fmla="*/ 24 h 92"/>
                  <a:gd name="T36" fmla="*/ 70 w 72"/>
                  <a:gd name="T37" fmla="*/ 24 h 92"/>
                  <a:gd name="T38" fmla="*/ 72 w 72"/>
                  <a:gd name="T39" fmla="*/ 38 h 92"/>
                  <a:gd name="T40" fmla="*/ 72 w 72"/>
                  <a:gd name="T41" fmla="*/ 92 h 92"/>
                  <a:gd name="T42" fmla="*/ 56 w 72"/>
                  <a:gd name="T43" fmla="*/ 92 h 92"/>
                  <a:gd name="T44" fmla="*/ 56 w 72"/>
                  <a:gd name="T45" fmla="*/ 38 h 92"/>
                  <a:gd name="T46" fmla="*/ 56 w 72"/>
                  <a:gd name="T47" fmla="*/ 38 h 92"/>
                  <a:gd name="T48" fmla="*/ 56 w 72"/>
                  <a:gd name="T49" fmla="*/ 31 h 92"/>
                  <a:gd name="T50" fmla="*/ 54 w 72"/>
                  <a:gd name="T51" fmla="*/ 24 h 92"/>
                  <a:gd name="T52" fmla="*/ 54 w 72"/>
                  <a:gd name="T53" fmla="*/ 24 h 92"/>
                  <a:gd name="T54" fmla="*/ 53 w 72"/>
                  <a:gd name="T55" fmla="*/ 20 h 92"/>
                  <a:gd name="T56" fmla="*/ 49 w 72"/>
                  <a:gd name="T57" fmla="*/ 17 h 92"/>
                  <a:gd name="T58" fmla="*/ 49 w 72"/>
                  <a:gd name="T59" fmla="*/ 17 h 92"/>
                  <a:gd name="T60" fmla="*/ 44 w 72"/>
                  <a:gd name="T61" fmla="*/ 15 h 92"/>
                  <a:gd name="T62" fmla="*/ 38 w 72"/>
                  <a:gd name="T63" fmla="*/ 15 h 92"/>
                  <a:gd name="T64" fmla="*/ 38 w 72"/>
                  <a:gd name="T65" fmla="*/ 15 h 92"/>
                  <a:gd name="T66" fmla="*/ 30 w 72"/>
                  <a:gd name="T67" fmla="*/ 17 h 92"/>
                  <a:gd name="T68" fmla="*/ 23 w 72"/>
                  <a:gd name="T69" fmla="*/ 20 h 92"/>
                  <a:gd name="T70" fmla="*/ 23 w 72"/>
                  <a:gd name="T71" fmla="*/ 20 h 92"/>
                  <a:gd name="T72" fmla="*/ 19 w 72"/>
                  <a:gd name="T73" fmla="*/ 24 h 92"/>
                  <a:gd name="T74" fmla="*/ 17 w 72"/>
                  <a:gd name="T75" fmla="*/ 29 h 92"/>
                  <a:gd name="T76" fmla="*/ 16 w 72"/>
                  <a:gd name="T77" fmla="*/ 44 h 92"/>
                  <a:gd name="T78" fmla="*/ 16 w 72"/>
                  <a:gd name="T79" fmla="*/ 92 h 92"/>
                  <a:gd name="T80" fmla="*/ 0 w 72"/>
                  <a:gd name="T8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9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61" y="8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8" y="17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2" y="38"/>
                    </a:lnTo>
                    <a:lnTo>
                      <a:pt x="72" y="92"/>
                    </a:lnTo>
                    <a:lnTo>
                      <a:pt x="56" y="92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3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4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0" y="17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19" y="24"/>
                    </a:lnTo>
                    <a:lnTo>
                      <a:pt x="17" y="29"/>
                    </a:lnTo>
                    <a:lnTo>
                      <a:pt x="16" y="44"/>
                    </a:lnTo>
                    <a:lnTo>
                      <a:pt x="16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5451" y="1465"/>
                <a:ext cx="42" cy="123"/>
              </a:xfrm>
              <a:custGeom>
                <a:avLst/>
                <a:gdLst>
                  <a:gd name="T0" fmla="*/ 41 w 42"/>
                  <a:gd name="T1" fmla="*/ 109 h 123"/>
                  <a:gd name="T2" fmla="*/ 42 w 42"/>
                  <a:gd name="T3" fmla="*/ 121 h 123"/>
                  <a:gd name="T4" fmla="*/ 42 w 42"/>
                  <a:gd name="T5" fmla="*/ 121 h 123"/>
                  <a:gd name="T6" fmla="*/ 32 w 42"/>
                  <a:gd name="T7" fmla="*/ 123 h 123"/>
                  <a:gd name="T8" fmla="*/ 32 w 42"/>
                  <a:gd name="T9" fmla="*/ 123 h 123"/>
                  <a:gd name="T10" fmla="*/ 25 w 42"/>
                  <a:gd name="T11" fmla="*/ 123 h 123"/>
                  <a:gd name="T12" fmla="*/ 20 w 42"/>
                  <a:gd name="T13" fmla="*/ 121 h 123"/>
                  <a:gd name="T14" fmla="*/ 20 w 42"/>
                  <a:gd name="T15" fmla="*/ 121 h 123"/>
                  <a:gd name="T16" fmla="*/ 16 w 42"/>
                  <a:gd name="T17" fmla="*/ 118 h 123"/>
                  <a:gd name="T18" fmla="*/ 13 w 42"/>
                  <a:gd name="T19" fmla="*/ 114 h 123"/>
                  <a:gd name="T20" fmla="*/ 13 w 42"/>
                  <a:gd name="T21" fmla="*/ 114 h 123"/>
                  <a:gd name="T22" fmla="*/ 13 w 42"/>
                  <a:gd name="T23" fmla="*/ 107 h 123"/>
                  <a:gd name="T24" fmla="*/ 11 w 42"/>
                  <a:gd name="T25" fmla="*/ 96 h 123"/>
                  <a:gd name="T26" fmla="*/ 11 w 42"/>
                  <a:gd name="T27" fmla="*/ 44 h 123"/>
                  <a:gd name="T28" fmla="*/ 0 w 42"/>
                  <a:gd name="T29" fmla="*/ 44 h 123"/>
                  <a:gd name="T30" fmla="*/ 0 w 42"/>
                  <a:gd name="T31" fmla="*/ 33 h 123"/>
                  <a:gd name="T32" fmla="*/ 11 w 42"/>
                  <a:gd name="T33" fmla="*/ 33 h 123"/>
                  <a:gd name="T34" fmla="*/ 11 w 42"/>
                  <a:gd name="T35" fmla="*/ 9 h 123"/>
                  <a:gd name="T36" fmla="*/ 27 w 42"/>
                  <a:gd name="T37" fmla="*/ 0 h 123"/>
                  <a:gd name="T38" fmla="*/ 27 w 42"/>
                  <a:gd name="T39" fmla="*/ 33 h 123"/>
                  <a:gd name="T40" fmla="*/ 41 w 42"/>
                  <a:gd name="T41" fmla="*/ 33 h 123"/>
                  <a:gd name="T42" fmla="*/ 41 w 42"/>
                  <a:gd name="T43" fmla="*/ 44 h 123"/>
                  <a:gd name="T44" fmla="*/ 27 w 42"/>
                  <a:gd name="T45" fmla="*/ 44 h 123"/>
                  <a:gd name="T46" fmla="*/ 27 w 42"/>
                  <a:gd name="T47" fmla="*/ 96 h 123"/>
                  <a:gd name="T48" fmla="*/ 27 w 42"/>
                  <a:gd name="T49" fmla="*/ 96 h 123"/>
                  <a:gd name="T50" fmla="*/ 27 w 42"/>
                  <a:gd name="T51" fmla="*/ 105 h 123"/>
                  <a:gd name="T52" fmla="*/ 27 w 42"/>
                  <a:gd name="T53" fmla="*/ 105 h 123"/>
                  <a:gd name="T54" fmla="*/ 30 w 42"/>
                  <a:gd name="T55" fmla="*/ 109 h 123"/>
                  <a:gd name="T56" fmla="*/ 30 w 42"/>
                  <a:gd name="T57" fmla="*/ 109 h 123"/>
                  <a:gd name="T58" fmla="*/ 35 w 42"/>
                  <a:gd name="T59" fmla="*/ 109 h 123"/>
                  <a:gd name="T60" fmla="*/ 35 w 42"/>
                  <a:gd name="T61" fmla="*/ 109 h 123"/>
                  <a:gd name="T62" fmla="*/ 41 w 42"/>
                  <a:gd name="T63" fmla="*/ 109 h 123"/>
                  <a:gd name="T64" fmla="*/ 41 w 42"/>
                  <a:gd name="T65" fmla="*/ 10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23">
                    <a:moveTo>
                      <a:pt x="41" y="109"/>
                    </a:moveTo>
                    <a:lnTo>
                      <a:pt x="42" y="121"/>
                    </a:lnTo>
                    <a:lnTo>
                      <a:pt x="42" y="121"/>
                    </a:lnTo>
                    <a:lnTo>
                      <a:pt x="32" y="123"/>
                    </a:lnTo>
                    <a:lnTo>
                      <a:pt x="32" y="123"/>
                    </a:lnTo>
                    <a:lnTo>
                      <a:pt x="25" y="123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16" y="118"/>
                    </a:lnTo>
                    <a:lnTo>
                      <a:pt x="13" y="114"/>
                    </a:lnTo>
                    <a:lnTo>
                      <a:pt x="13" y="114"/>
                    </a:lnTo>
                    <a:lnTo>
                      <a:pt x="13" y="107"/>
                    </a:lnTo>
                    <a:lnTo>
                      <a:pt x="11" y="96"/>
                    </a:lnTo>
                    <a:lnTo>
                      <a:pt x="11" y="44"/>
                    </a:lnTo>
                    <a:lnTo>
                      <a:pt x="0" y="44"/>
                    </a:lnTo>
                    <a:lnTo>
                      <a:pt x="0" y="33"/>
                    </a:lnTo>
                    <a:lnTo>
                      <a:pt x="11" y="33"/>
                    </a:lnTo>
                    <a:lnTo>
                      <a:pt x="11" y="9"/>
                    </a:lnTo>
                    <a:lnTo>
                      <a:pt x="27" y="0"/>
                    </a:lnTo>
                    <a:lnTo>
                      <a:pt x="27" y="33"/>
                    </a:lnTo>
                    <a:lnTo>
                      <a:pt x="41" y="33"/>
                    </a:lnTo>
                    <a:lnTo>
                      <a:pt x="41" y="44"/>
                    </a:lnTo>
                    <a:lnTo>
                      <a:pt x="27" y="44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7" y="105"/>
                    </a:lnTo>
                    <a:lnTo>
                      <a:pt x="27" y="105"/>
                    </a:lnTo>
                    <a:lnTo>
                      <a:pt x="30" y="109"/>
                    </a:lnTo>
                    <a:lnTo>
                      <a:pt x="30" y="109"/>
                    </a:lnTo>
                    <a:lnTo>
                      <a:pt x="35" y="109"/>
                    </a:lnTo>
                    <a:lnTo>
                      <a:pt x="35" y="109"/>
                    </a:lnTo>
                    <a:lnTo>
                      <a:pt x="41" y="109"/>
                    </a:lnTo>
                    <a:lnTo>
                      <a:pt x="41" y="109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3"/>
              <p:cNvSpPr>
                <a:spLocks/>
              </p:cNvSpPr>
              <p:nvPr/>
            </p:nvSpPr>
            <p:spPr bwMode="auto">
              <a:xfrm>
                <a:off x="5527" y="912"/>
                <a:ext cx="28" cy="1161"/>
              </a:xfrm>
              <a:custGeom>
                <a:avLst/>
                <a:gdLst>
                  <a:gd name="T0" fmla="*/ 14 w 28"/>
                  <a:gd name="T1" fmla="*/ 1161 h 1161"/>
                  <a:gd name="T2" fmla="*/ 14 w 28"/>
                  <a:gd name="T3" fmla="*/ 1161 h 1161"/>
                  <a:gd name="T4" fmla="*/ 9 w 28"/>
                  <a:gd name="T5" fmla="*/ 1159 h 1161"/>
                  <a:gd name="T6" fmla="*/ 3 w 28"/>
                  <a:gd name="T7" fmla="*/ 1155 h 1161"/>
                  <a:gd name="T8" fmla="*/ 2 w 28"/>
                  <a:gd name="T9" fmla="*/ 1152 h 1161"/>
                  <a:gd name="T10" fmla="*/ 0 w 28"/>
                  <a:gd name="T11" fmla="*/ 1146 h 1161"/>
                  <a:gd name="T12" fmla="*/ 0 w 28"/>
                  <a:gd name="T13" fmla="*/ 15 h 1161"/>
                  <a:gd name="T14" fmla="*/ 0 w 28"/>
                  <a:gd name="T15" fmla="*/ 15 h 1161"/>
                  <a:gd name="T16" fmla="*/ 2 w 28"/>
                  <a:gd name="T17" fmla="*/ 9 h 1161"/>
                  <a:gd name="T18" fmla="*/ 3 w 28"/>
                  <a:gd name="T19" fmla="*/ 4 h 1161"/>
                  <a:gd name="T20" fmla="*/ 9 w 28"/>
                  <a:gd name="T21" fmla="*/ 0 h 1161"/>
                  <a:gd name="T22" fmla="*/ 14 w 28"/>
                  <a:gd name="T23" fmla="*/ 0 h 1161"/>
                  <a:gd name="T24" fmla="*/ 14 w 28"/>
                  <a:gd name="T25" fmla="*/ 0 h 1161"/>
                  <a:gd name="T26" fmla="*/ 19 w 28"/>
                  <a:gd name="T27" fmla="*/ 0 h 1161"/>
                  <a:gd name="T28" fmla="*/ 24 w 28"/>
                  <a:gd name="T29" fmla="*/ 4 h 1161"/>
                  <a:gd name="T30" fmla="*/ 26 w 28"/>
                  <a:gd name="T31" fmla="*/ 9 h 1161"/>
                  <a:gd name="T32" fmla="*/ 28 w 28"/>
                  <a:gd name="T33" fmla="*/ 15 h 1161"/>
                  <a:gd name="T34" fmla="*/ 28 w 28"/>
                  <a:gd name="T35" fmla="*/ 1146 h 1161"/>
                  <a:gd name="T36" fmla="*/ 28 w 28"/>
                  <a:gd name="T37" fmla="*/ 1146 h 1161"/>
                  <a:gd name="T38" fmla="*/ 26 w 28"/>
                  <a:gd name="T39" fmla="*/ 1152 h 1161"/>
                  <a:gd name="T40" fmla="*/ 24 w 28"/>
                  <a:gd name="T41" fmla="*/ 1155 h 1161"/>
                  <a:gd name="T42" fmla="*/ 19 w 28"/>
                  <a:gd name="T43" fmla="*/ 1159 h 1161"/>
                  <a:gd name="T44" fmla="*/ 14 w 28"/>
                  <a:gd name="T45" fmla="*/ 1161 h 1161"/>
                  <a:gd name="T46" fmla="*/ 14 w 28"/>
                  <a:gd name="T47" fmla="*/ 1161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161">
                    <a:moveTo>
                      <a:pt x="14" y="1161"/>
                    </a:moveTo>
                    <a:lnTo>
                      <a:pt x="14" y="1161"/>
                    </a:lnTo>
                    <a:lnTo>
                      <a:pt x="9" y="1159"/>
                    </a:lnTo>
                    <a:lnTo>
                      <a:pt x="3" y="1155"/>
                    </a:lnTo>
                    <a:lnTo>
                      <a:pt x="2" y="1152"/>
                    </a:lnTo>
                    <a:lnTo>
                      <a:pt x="0" y="1146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3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4"/>
                    </a:lnTo>
                    <a:lnTo>
                      <a:pt x="26" y="9"/>
                    </a:lnTo>
                    <a:lnTo>
                      <a:pt x="28" y="15"/>
                    </a:lnTo>
                    <a:lnTo>
                      <a:pt x="28" y="1146"/>
                    </a:lnTo>
                    <a:lnTo>
                      <a:pt x="28" y="1146"/>
                    </a:lnTo>
                    <a:lnTo>
                      <a:pt x="26" y="1152"/>
                    </a:lnTo>
                    <a:lnTo>
                      <a:pt x="24" y="1155"/>
                    </a:lnTo>
                    <a:lnTo>
                      <a:pt x="19" y="1159"/>
                    </a:lnTo>
                    <a:lnTo>
                      <a:pt x="14" y="1161"/>
                    </a:lnTo>
                    <a:lnTo>
                      <a:pt x="14" y="1161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0" name="Oval 49"/>
          <p:cNvSpPr/>
          <p:nvPr/>
        </p:nvSpPr>
        <p:spPr>
          <a:xfrm>
            <a:off x="2970731" y="1908182"/>
            <a:ext cx="2096517" cy="427383"/>
          </a:xfrm>
          <a:prstGeom prst="ellipse">
            <a:avLst/>
          </a:prstGeom>
          <a:noFill/>
          <a:ln w="28575">
            <a:solidFill>
              <a:srgbClr val="C50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5" y="209547"/>
            <a:ext cx="9439438" cy="819451"/>
          </a:xfrm>
        </p:spPr>
        <p:txBody>
          <a:bodyPr>
            <a:noAutofit/>
          </a:bodyPr>
          <a:lstStyle/>
          <a:p>
            <a:r>
              <a:rPr lang="en-US" sz="2600" dirty="0"/>
              <a:t>Composition-dependent thermodynamics of intracellular phase separation (collaboration with Cliff </a:t>
            </a:r>
            <a:r>
              <a:rPr lang="en-US" sz="2600" dirty="0" err="1"/>
              <a:t>Brangwynne</a:t>
            </a:r>
            <a:r>
              <a:rPr lang="en-US" sz="2600" dirty="0"/>
              <a:t>, Princeton)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62799" y="1177965"/>
            <a:ext cx="207887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Investigator:</a:t>
            </a:r>
          </a:p>
          <a:p>
            <a:r>
              <a:rPr lang="en-US" sz="1400" dirty="0">
                <a:latin typeface="+mj-lt"/>
              </a:rPr>
              <a:t>Kriwacki </a:t>
            </a:r>
          </a:p>
          <a:p>
            <a:r>
              <a:rPr lang="en-US" sz="1400" dirty="0">
                <a:latin typeface="+mj-lt"/>
              </a:rPr>
              <a:t>[Cancer Biology]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Funding:</a:t>
            </a:r>
          </a:p>
          <a:p>
            <a:r>
              <a:rPr lang="en-US" sz="1400" dirty="0">
                <a:latin typeface="+mj-lt"/>
              </a:rPr>
              <a:t>R01GM115634, R35GM131891 &amp; P30CA021765 </a:t>
            </a:r>
          </a:p>
          <a:p>
            <a:endParaRPr lang="en-US" sz="1400" b="1" dirty="0">
              <a:solidFill>
                <a:schemeClr val="accent1"/>
              </a:solidFill>
              <a:latin typeface="+mj-lt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Shared Resources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:</a:t>
            </a:r>
          </a:p>
          <a:p>
            <a:r>
              <a:rPr lang="en-US" sz="1400" dirty="0">
                <a:latin typeface="+mj-lt"/>
              </a:rPr>
              <a:t>Cell and Tissue Imaging, Center for Proteomics and Metabolomics, </a:t>
            </a:r>
          </a:p>
          <a:p>
            <a:r>
              <a:rPr lang="en-US" sz="1400" dirty="0">
                <a:latin typeface="+mj-lt"/>
              </a:rPr>
              <a:t>Hartwell Center for Biotechnology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Key Publications:</a:t>
            </a:r>
          </a:p>
          <a:p>
            <a:r>
              <a:rPr lang="en-US" altLang="en-US" sz="1400" dirty="0" err="1">
                <a:latin typeface="Arial Unicode MS" panose="020B0604020202020204" pitchFamily="34" charset="-128"/>
              </a:rPr>
              <a:t>Riback</a:t>
            </a:r>
            <a:r>
              <a:rPr lang="en-US" altLang="en-US" sz="1400" dirty="0">
                <a:latin typeface="Arial Unicode MS" panose="020B0604020202020204" pitchFamily="34" charset="-128"/>
              </a:rPr>
              <a:t> J, </a:t>
            </a:r>
            <a:r>
              <a:rPr lang="en-US" altLang="en-US" sz="1400" i="1" dirty="0">
                <a:latin typeface="Arial Unicode MS" panose="020B0604020202020204" pitchFamily="34" charset="-128"/>
              </a:rPr>
              <a:t>et al., Nature, </a:t>
            </a:r>
            <a:r>
              <a:rPr lang="en-US" altLang="en-US" sz="1400" dirty="0">
                <a:latin typeface="Arial Unicode MS" panose="020B0604020202020204" pitchFamily="34" charset="-128"/>
              </a:rPr>
              <a:t>2020; </a:t>
            </a:r>
            <a:r>
              <a:rPr lang="en-US" altLang="en-US" sz="1400" dirty="0" err="1">
                <a:latin typeface="Arial Unicode MS" panose="020B0604020202020204" pitchFamily="34" charset="-128"/>
              </a:rPr>
              <a:t>Mitrea</a:t>
            </a:r>
            <a:r>
              <a:rPr lang="en-US" altLang="en-US" sz="1400" dirty="0">
                <a:latin typeface="Arial Unicode MS" panose="020B0604020202020204" pitchFamily="34" charset="-128"/>
              </a:rPr>
              <a:t>, </a:t>
            </a:r>
            <a:r>
              <a:rPr lang="en-US" altLang="en-US" sz="1400" i="1" dirty="0">
                <a:latin typeface="Arial Unicode MS" panose="020B0604020202020204" pitchFamily="34" charset="-128"/>
              </a:rPr>
              <a:t>et al., Nat. </a:t>
            </a:r>
            <a:r>
              <a:rPr lang="en-US" altLang="en-US" sz="1400" i="1" dirty="0" err="1">
                <a:latin typeface="Arial Unicode MS" panose="020B0604020202020204" pitchFamily="34" charset="-128"/>
              </a:rPr>
              <a:t>Commun</a:t>
            </a:r>
            <a:r>
              <a:rPr lang="en-US" altLang="en-US" sz="1400" i="1" dirty="0">
                <a:latin typeface="Arial Unicode MS" panose="020B0604020202020204" pitchFamily="34" charset="-128"/>
              </a:rPr>
              <a:t>.</a:t>
            </a:r>
            <a:r>
              <a:rPr lang="en-US" altLang="en-US" sz="1400" dirty="0">
                <a:latin typeface="Arial Unicode MS" panose="020B0604020202020204" pitchFamily="34" charset="-128"/>
              </a:rPr>
              <a:t>, 2019.</a:t>
            </a:r>
            <a:r>
              <a:rPr lang="en-US" sz="1400" dirty="0">
                <a:latin typeface="+mj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0453" y="1055554"/>
            <a:ext cx="51247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nucleolus is a liquid-like </a:t>
            </a:r>
            <a:r>
              <a:rPr lang="en-US" dirty="0" err="1"/>
              <a:t>membraneless</a:t>
            </a:r>
            <a:r>
              <a:rPr lang="en-US" dirty="0"/>
              <a:t> organelle and the protein NPM1 organizes key steps of ribosome biogenesis </a:t>
            </a:r>
            <a:r>
              <a:rPr lang="en-US" i="1" dirty="0"/>
              <a:t>via</a:t>
            </a:r>
            <a:r>
              <a:rPr lang="en-US" dirty="0"/>
              <a:t> </a:t>
            </a:r>
            <a:r>
              <a:rPr lang="en-US" u="sng" dirty="0"/>
              <a:t>liquid-liquid phase separation</a:t>
            </a:r>
            <a:r>
              <a:rPr lang="en-US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0453" y="2627328"/>
            <a:ext cx="4872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Cancer cells generally display numerous and large nucleoli, driven in part by overexpression of NPM1.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A690E4-B34D-3248-A16E-2006D66B1D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7"/>
          <a:stretch/>
        </p:blipFill>
        <p:spPr>
          <a:xfrm>
            <a:off x="9872251" y="96135"/>
            <a:ext cx="1240378" cy="10445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1EACEF-DB1F-4B41-9DB3-640B1A315F13}"/>
              </a:ext>
            </a:extLst>
          </p:cNvPr>
          <p:cNvSpPr txBox="1"/>
          <p:nvPr/>
        </p:nvSpPr>
        <p:spPr>
          <a:xfrm>
            <a:off x="4440453" y="3645104"/>
            <a:ext cx="5057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NPM1 overexpression enhances the capacity of nucleoli to produce ribosomes, sustaining the cancer phenotype.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B7848B-F1F1-E443-9CBC-3B04C872D250}"/>
              </a:ext>
            </a:extLst>
          </p:cNvPr>
          <p:cNvGrpSpPr>
            <a:grpSpLocks noChangeAspect="1"/>
          </p:cNvGrpSpPr>
          <p:nvPr/>
        </p:nvGrpSpPr>
        <p:grpSpPr>
          <a:xfrm>
            <a:off x="217628" y="944618"/>
            <a:ext cx="4168091" cy="5212080"/>
            <a:chOff x="497026" y="1285461"/>
            <a:chExt cx="3703913" cy="4631635"/>
          </a:xfrm>
        </p:grpSpPr>
        <p:pic>
          <p:nvPicPr>
            <p:cNvPr id="14" name="Picture 2" descr="Fig. 3">
              <a:extLst>
                <a:ext uri="{FF2B5EF4-FFF2-40B4-BE49-F238E27FC236}">
                  <a16:creationId xmlns:a16="http://schemas.microsoft.com/office/drawing/2014/main" id="{1803D487-27A7-3245-9414-AE08126A15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25" b="54396"/>
            <a:stretch/>
          </p:blipFill>
          <p:spPr bwMode="auto">
            <a:xfrm>
              <a:off x="497026" y="1325218"/>
              <a:ext cx="3577594" cy="4479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C7027C-504F-654F-982E-8AB49DC3AF4C}"/>
                </a:ext>
              </a:extLst>
            </p:cNvPr>
            <p:cNvSpPr/>
            <p:nvPr/>
          </p:nvSpPr>
          <p:spPr>
            <a:xfrm>
              <a:off x="3816626" y="1285461"/>
              <a:ext cx="384313" cy="397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3BEAC8-8838-F641-8B98-553563A86250}"/>
                </a:ext>
              </a:extLst>
            </p:cNvPr>
            <p:cNvSpPr/>
            <p:nvPr/>
          </p:nvSpPr>
          <p:spPr>
            <a:xfrm>
              <a:off x="497026" y="1325218"/>
              <a:ext cx="384313" cy="397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EF336E-46E4-8D4B-B593-AD208A0A7498}"/>
                </a:ext>
              </a:extLst>
            </p:cNvPr>
            <p:cNvSpPr/>
            <p:nvPr/>
          </p:nvSpPr>
          <p:spPr>
            <a:xfrm>
              <a:off x="497026" y="5519531"/>
              <a:ext cx="384313" cy="397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ED687BF-889D-0C43-BFA5-DCEBA3E6E075}"/>
              </a:ext>
            </a:extLst>
          </p:cNvPr>
          <p:cNvSpPr txBox="1"/>
          <p:nvPr/>
        </p:nvSpPr>
        <p:spPr>
          <a:xfrm>
            <a:off x="4440453" y="4939878"/>
            <a:ext cx="5057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findings suggest new directions for anti-cancer therapeutics that target biomolecular condensates like the nucleolus. </a:t>
            </a:r>
          </a:p>
        </p:txBody>
      </p:sp>
    </p:spTree>
    <p:extLst>
      <p:ext uri="{BB962C8B-B14F-4D97-AF65-F5344CB8AC3E}">
        <p14:creationId xmlns:p14="http://schemas.microsoft.com/office/powerpoint/2010/main" val="198495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ancer12837635163_ec9681903f_b.jpg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8" b="42407"/>
          <a:stretch/>
        </p:blipFill>
        <p:spPr>
          <a:xfrm>
            <a:off x="0" y="2"/>
            <a:ext cx="12192000" cy="11128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Scientific Highlights from Working Groups - #2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0267" y="1113092"/>
            <a:ext cx="5745485" cy="2862322"/>
            <a:chOff x="410264" y="1180322"/>
            <a:chExt cx="5663929" cy="28623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64" y="1342422"/>
              <a:ext cx="2652711" cy="204930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087235" y="1180322"/>
              <a:ext cx="298695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Wilson Clements</a:t>
              </a:r>
            </a:p>
            <a:p>
              <a:r>
                <a:rPr lang="en-US" dirty="0">
                  <a:latin typeface="+mj-lt"/>
                </a:rPr>
                <a:t>Marcus Fisher </a:t>
              </a:r>
            </a:p>
            <a:p>
              <a:r>
                <a:rPr lang="en-US" dirty="0">
                  <a:latin typeface="+mj-lt"/>
                </a:rPr>
                <a:t>Babis Kalodimos </a:t>
              </a:r>
            </a:p>
            <a:p>
              <a:r>
                <a:rPr lang="en-US" dirty="0">
                  <a:latin typeface="+mj-lt"/>
                </a:rPr>
                <a:t>Richard Kriwacki</a:t>
              </a:r>
            </a:p>
            <a:p>
              <a:r>
                <a:rPr lang="en-US" dirty="0">
                  <a:latin typeface="+mj-lt"/>
                </a:rPr>
                <a:t>Esther Obeng</a:t>
              </a:r>
            </a:p>
            <a:p>
              <a:r>
                <a:rPr lang="en-US" dirty="0">
                  <a:latin typeface="+mj-lt"/>
                </a:rPr>
                <a:t>Stacey Ogden</a:t>
              </a:r>
            </a:p>
            <a:p>
              <a:r>
                <a:rPr lang="en-US" dirty="0">
                  <a:latin typeface="+mj-lt"/>
                </a:rPr>
                <a:t>Charles J. Sherr</a:t>
              </a:r>
            </a:p>
            <a:p>
              <a:r>
                <a:rPr lang="en-US" dirty="0">
                  <a:latin typeface="+mj-lt"/>
                </a:rPr>
                <a:t>Jiyang Yu</a:t>
              </a:r>
            </a:p>
            <a:p>
              <a:r>
                <a:rPr lang="en-US" dirty="0">
                  <a:latin typeface="+mj-lt"/>
                </a:rPr>
                <a:t>Gerard P. Zambetti</a:t>
              </a:r>
            </a:p>
            <a:p>
              <a:r>
                <a:rPr lang="en-US" dirty="0">
                  <a:latin typeface="+mj-lt"/>
                </a:rPr>
                <a:t>Scott Blanchard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80361" y="1145683"/>
            <a:ext cx="6011639" cy="2308324"/>
            <a:chOff x="410264" y="3846312"/>
            <a:chExt cx="6011639" cy="2127107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64" y="3966622"/>
              <a:ext cx="2688336" cy="18874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168527" y="3846312"/>
              <a:ext cx="3253376" cy="212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Eric Enemark </a:t>
              </a:r>
            </a:p>
            <a:p>
              <a:r>
                <a:rPr lang="en-US" dirty="0">
                  <a:latin typeface="+mj-lt"/>
                </a:rPr>
                <a:t>Shannon McKinney-Freeman</a:t>
              </a:r>
            </a:p>
            <a:p>
              <a:r>
                <a:rPr lang="en-US" dirty="0">
                  <a:latin typeface="+mj-lt"/>
                </a:rPr>
                <a:t>Tudor Moldoveanu</a:t>
              </a:r>
            </a:p>
            <a:p>
              <a:r>
                <a:rPr lang="en-US" dirty="0">
                  <a:latin typeface="+mj-lt"/>
                </a:rPr>
                <a:t>Joseph </a:t>
              </a:r>
              <a:r>
                <a:rPr lang="en-US" dirty="0" err="1">
                  <a:latin typeface="+mj-lt"/>
                </a:rPr>
                <a:t>Opferman</a:t>
              </a:r>
              <a:endParaRPr lang="en-US" dirty="0">
                <a:latin typeface="+mj-lt"/>
              </a:endParaRPr>
            </a:p>
            <a:p>
              <a:r>
                <a:rPr lang="en-US" dirty="0">
                  <a:latin typeface="+mj-lt"/>
                </a:rPr>
                <a:t>Linda Hendershot</a:t>
              </a:r>
            </a:p>
            <a:p>
              <a:r>
                <a:rPr lang="en-US" dirty="0">
                  <a:latin typeface="+mj-lt"/>
                </a:rPr>
                <a:t>Richard Lee</a:t>
              </a:r>
            </a:p>
            <a:p>
              <a:r>
                <a:rPr lang="en-US" dirty="0">
                  <a:latin typeface="+mj-lt"/>
                </a:rPr>
                <a:t>Brenda Schulman</a:t>
              </a:r>
            </a:p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80361" y="3704925"/>
            <a:ext cx="5933265" cy="2585323"/>
            <a:chOff x="6180362" y="3704922"/>
            <a:chExt cx="5933264" cy="25853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362" y="3962028"/>
              <a:ext cx="2688336" cy="207682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938625" y="3704922"/>
              <a:ext cx="3175001" cy="258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Yongqiang Feng</a:t>
              </a:r>
            </a:p>
            <a:p>
              <a:r>
                <a:rPr lang="en-US" dirty="0">
                  <a:latin typeface="+mj-lt"/>
                </a:rPr>
                <a:t>Hans-Martin </a:t>
              </a:r>
              <a:r>
                <a:rPr lang="en-US" dirty="0" err="1">
                  <a:latin typeface="+mj-lt"/>
                </a:rPr>
                <a:t>Herz</a:t>
              </a:r>
              <a:endParaRPr lang="en-US" dirty="0">
                <a:latin typeface="+mj-lt"/>
              </a:endParaRPr>
            </a:p>
            <a:p>
              <a:r>
                <a:rPr lang="en-US" dirty="0">
                  <a:latin typeface="+mj-lt"/>
                </a:rPr>
                <a:t>Chunliang Li</a:t>
              </a:r>
            </a:p>
            <a:p>
              <a:r>
                <a:rPr lang="en-US" dirty="0" err="1">
                  <a:latin typeface="+mj-lt"/>
                </a:rPr>
                <a:t>Xiaotu</a:t>
              </a:r>
              <a:r>
                <a:rPr lang="en-US" dirty="0">
                  <a:latin typeface="+mj-lt"/>
                </a:rPr>
                <a:t> Ma</a:t>
              </a:r>
            </a:p>
            <a:p>
              <a:r>
                <a:rPr lang="en-US" dirty="0">
                  <a:latin typeface="+mj-lt"/>
                </a:rPr>
                <a:t>Tanja Mittag</a:t>
              </a:r>
            </a:p>
            <a:p>
              <a:r>
                <a:rPr lang="en-US" dirty="0">
                  <a:latin typeface="+mj-lt"/>
                </a:rPr>
                <a:t>Andrew Murphy</a:t>
              </a:r>
            </a:p>
            <a:p>
              <a:r>
                <a:rPr lang="en-US" dirty="0">
                  <a:latin typeface="+mj-lt"/>
                </a:rPr>
                <a:t>Martine F. Roussel</a:t>
              </a:r>
            </a:p>
            <a:p>
              <a:r>
                <a:rPr lang="en-US" dirty="0">
                  <a:latin typeface="+mj-lt"/>
                </a:rPr>
                <a:t>Anang Shelat</a:t>
              </a:r>
            </a:p>
            <a:p>
              <a:r>
                <a:rPr lang="en-US" dirty="0">
                  <a:latin typeface="+mj-lt"/>
                </a:rPr>
                <a:t>Jinghui Zhang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84387" y="3962031"/>
            <a:ext cx="5903782" cy="2058988"/>
            <a:chOff x="6042025" y="1339850"/>
            <a:chExt cx="5903782" cy="2058988"/>
          </a:xfrm>
        </p:grpSpPr>
        <p:sp>
          <p:nvSpPr>
            <p:cNvPr id="17" name="TextBox 16"/>
            <p:cNvSpPr txBox="1"/>
            <p:nvPr/>
          </p:nvSpPr>
          <p:spPr>
            <a:xfrm>
              <a:off x="8810755" y="1639411"/>
              <a:ext cx="313505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j-lt"/>
                </a:rPr>
                <a:t>Hongbo Chi </a:t>
              </a:r>
            </a:p>
            <a:p>
              <a:r>
                <a:rPr lang="sv-SE" dirty="0">
                  <a:latin typeface="+mj-lt"/>
                </a:rPr>
                <a:t>Sandra D’Azzo</a:t>
              </a:r>
            </a:p>
            <a:p>
              <a:r>
                <a:rPr lang="sv-SE" dirty="0">
                  <a:latin typeface="+mj-lt"/>
                </a:rPr>
                <a:t>Stephen Gottschalk</a:t>
              </a:r>
            </a:p>
            <a:p>
              <a:r>
                <a:rPr lang="sv-SE" dirty="0">
                  <a:latin typeface="+mj-lt"/>
                </a:rPr>
                <a:t>Douglas Green</a:t>
              </a:r>
            </a:p>
            <a:p>
              <a:r>
                <a:rPr lang="sv-SE" dirty="0">
                  <a:latin typeface="+mj-lt"/>
                </a:rPr>
                <a:t>Thirumala-Devi Kanneganti</a:t>
              </a: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6042025" y="1339850"/>
              <a:ext cx="2776538" cy="2058988"/>
              <a:chOff x="3806" y="844"/>
              <a:chExt cx="1749" cy="1297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806" y="844"/>
                <a:ext cx="1749" cy="1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4015" y="844"/>
                <a:ext cx="1267" cy="1297"/>
              </a:xfrm>
              <a:custGeom>
                <a:avLst/>
                <a:gdLst>
                  <a:gd name="T0" fmla="*/ 1266 w 1267"/>
                  <a:gd name="T1" fmla="*/ 681 h 1297"/>
                  <a:gd name="T2" fmla="*/ 1255 w 1267"/>
                  <a:gd name="T3" fmla="*/ 778 h 1297"/>
                  <a:gd name="T4" fmla="*/ 1229 w 1267"/>
                  <a:gd name="T5" fmla="*/ 870 h 1297"/>
                  <a:gd name="T6" fmla="*/ 1190 w 1267"/>
                  <a:gd name="T7" fmla="*/ 957 h 1297"/>
                  <a:gd name="T8" fmla="*/ 1141 w 1267"/>
                  <a:gd name="T9" fmla="*/ 1036 h 1297"/>
                  <a:gd name="T10" fmla="*/ 1081 w 1267"/>
                  <a:gd name="T11" fmla="*/ 1106 h 1297"/>
                  <a:gd name="T12" fmla="*/ 1012 w 1267"/>
                  <a:gd name="T13" fmla="*/ 1167 h 1297"/>
                  <a:gd name="T14" fmla="*/ 935 w 1267"/>
                  <a:gd name="T15" fmla="*/ 1218 h 1297"/>
                  <a:gd name="T16" fmla="*/ 852 w 1267"/>
                  <a:gd name="T17" fmla="*/ 1257 h 1297"/>
                  <a:gd name="T18" fmla="*/ 761 w 1267"/>
                  <a:gd name="T19" fmla="*/ 1283 h 1297"/>
                  <a:gd name="T20" fmla="*/ 666 w 1267"/>
                  <a:gd name="T21" fmla="*/ 1295 h 1297"/>
                  <a:gd name="T22" fmla="*/ 600 w 1267"/>
                  <a:gd name="T23" fmla="*/ 1295 h 1297"/>
                  <a:gd name="T24" fmla="*/ 505 w 1267"/>
                  <a:gd name="T25" fmla="*/ 1283 h 1297"/>
                  <a:gd name="T26" fmla="*/ 416 w 1267"/>
                  <a:gd name="T27" fmla="*/ 1257 h 1297"/>
                  <a:gd name="T28" fmla="*/ 331 w 1267"/>
                  <a:gd name="T29" fmla="*/ 1218 h 1297"/>
                  <a:gd name="T30" fmla="*/ 254 w 1267"/>
                  <a:gd name="T31" fmla="*/ 1167 h 1297"/>
                  <a:gd name="T32" fmla="*/ 185 w 1267"/>
                  <a:gd name="T33" fmla="*/ 1106 h 1297"/>
                  <a:gd name="T34" fmla="*/ 125 w 1267"/>
                  <a:gd name="T35" fmla="*/ 1036 h 1297"/>
                  <a:gd name="T36" fmla="*/ 76 w 1267"/>
                  <a:gd name="T37" fmla="*/ 957 h 1297"/>
                  <a:gd name="T38" fmla="*/ 39 w 1267"/>
                  <a:gd name="T39" fmla="*/ 870 h 1297"/>
                  <a:gd name="T40" fmla="*/ 13 w 1267"/>
                  <a:gd name="T41" fmla="*/ 778 h 1297"/>
                  <a:gd name="T42" fmla="*/ 0 w 1267"/>
                  <a:gd name="T43" fmla="*/ 681 h 1297"/>
                  <a:gd name="T44" fmla="*/ 0 w 1267"/>
                  <a:gd name="T45" fmla="*/ 614 h 1297"/>
                  <a:gd name="T46" fmla="*/ 13 w 1267"/>
                  <a:gd name="T47" fmla="*/ 517 h 1297"/>
                  <a:gd name="T48" fmla="*/ 39 w 1267"/>
                  <a:gd name="T49" fmla="*/ 425 h 1297"/>
                  <a:gd name="T50" fmla="*/ 76 w 1267"/>
                  <a:gd name="T51" fmla="*/ 339 h 1297"/>
                  <a:gd name="T52" fmla="*/ 125 w 1267"/>
                  <a:gd name="T53" fmla="*/ 259 h 1297"/>
                  <a:gd name="T54" fmla="*/ 185 w 1267"/>
                  <a:gd name="T55" fmla="*/ 189 h 1297"/>
                  <a:gd name="T56" fmla="*/ 254 w 1267"/>
                  <a:gd name="T57" fmla="*/ 128 h 1297"/>
                  <a:gd name="T58" fmla="*/ 331 w 1267"/>
                  <a:gd name="T59" fmla="*/ 77 h 1297"/>
                  <a:gd name="T60" fmla="*/ 416 w 1267"/>
                  <a:gd name="T61" fmla="*/ 40 h 1297"/>
                  <a:gd name="T62" fmla="*/ 505 w 1267"/>
                  <a:gd name="T63" fmla="*/ 13 h 1297"/>
                  <a:gd name="T64" fmla="*/ 600 w 1267"/>
                  <a:gd name="T65" fmla="*/ 0 h 1297"/>
                  <a:gd name="T66" fmla="*/ 666 w 1267"/>
                  <a:gd name="T67" fmla="*/ 0 h 1297"/>
                  <a:gd name="T68" fmla="*/ 761 w 1267"/>
                  <a:gd name="T69" fmla="*/ 13 h 1297"/>
                  <a:gd name="T70" fmla="*/ 852 w 1267"/>
                  <a:gd name="T71" fmla="*/ 40 h 1297"/>
                  <a:gd name="T72" fmla="*/ 935 w 1267"/>
                  <a:gd name="T73" fmla="*/ 77 h 1297"/>
                  <a:gd name="T74" fmla="*/ 1012 w 1267"/>
                  <a:gd name="T75" fmla="*/ 128 h 1297"/>
                  <a:gd name="T76" fmla="*/ 1081 w 1267"/>
                  <a:gd name="T77" fmla="*/ 189 h 1297"/>
                  <a:gd name="T78" fmla="*/ 1141 w 1267"/>
                  <a:gd name="T79" fmla="*/ 259 h 1297"/>
                  <a:gd name="T80" fmla="*/ 1190 w 1267"/>
                  <a:gd name="T81" fmla="*/ 339 h 1297"/>
                  <a:gd name="T82" fmla="*/ 1229 w 1267"/>
                  <a:gd name="T83" fmla="*/ 425 h 1297"/>
                  <a:gd name="T84" fmla="*/ 1255 w 1267"/>
                  <a:gd name="T85" fmla="*/ 517 h 1297"/>
                  <a:gd name="T86" fmla="*/ 1266 w 1267"/>
                  <a:gd name="T87" fmla="*/ 614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67" h="1297">
                    <a:moveTo>
                      <a:pt x="1267" y="649"/>
                    </a:moveTo>
                    <a:lnTo>
                      <a:pt x="1267" y="649"/>
                    </a:lnTo>
                    <a:lnTo>
                      <a:pt x="1266" y="681"/>
                    </a:lnTo>
                    <a:lnTo>
                      <a:pt x="1264" y="713"/>
                    </a:lnTo>
                    <a:lnTo>
                      <a:pt x="1260" y="746"/>
                    </a:lnTo>
                    <a:lnTo>
                      <a:pt x="1255" y="778"/>
                    </a:lnTo>
                    <a:lnTo>
                      <a:pt x="1248" y="811"/>
                    </a:lnTo>
                    <a:lnTo>
                      <a:pt x="1239" y="841"/>
                    </a:lnTo>
                    <a:lnTo>
                      <a:pt x="1229" y="870"/>
                    </a:lnTo>
                    <a:lnTo>
                      <a:pt x="1218" y="901"/>
                    </a:lnTo>
                    <a:lnTo>
                      <a:pt x="1204" y="930"/>
                    </a:lnTo>
                    <a:lnTo>
                      <a:pt x="1190" y="957"/>
                    </a:lnTo>
                    <a:lnTo>
                      <a:pt x="1176" y="984"/>
                    </a:lnTo>
                    <a:lnTo>
                      <a:pt x="1158" y="1011"/>
                    </a:lnTo>
                    <a:lnTo>
                      <a:pt x="1141" y="1036"/>
                    </a:lnTo>
                    <a:lnTo>
                      <a:pt x="1123" y="1061"/>
                    </a:lnTo>
                    <a:lnTo>
                      <a:pt x="1102" y="1084"/>
                    </a:lnTo>
                    <a:lnTo>
                      <a:pt x="1081" y="1106"/>
                    </a:lnTo>
                    <a:lnTo>
                      <a:pt x="1060" y="1128"/>
                    </a:lnTo>
                    <a:lnTo>
                      <a:pt x="1037" y="1147"/>
                    </a:lnTo>
                    <a:lnTo>
                      <a:pt x="1012" y="1167"/>
                    </a:lnTo>
                    <a:lnTo>
                      <a:pt x="987" y="1185"/>
                    </a:lnTo>
                    <a:lnTo>
                      <a:pt x="963" y="1203"/>
                    </a:lnTo>
                    <a:lnTo>
                      <a:pt x="935" y="1218"/>
                    </a:lnTo>
                    <a:lnTo>
                      <a:pt x="908" y="1232"/>
                    </a:lnTo>
                    <a:lnTo>
                      <a:pt x="880" y="1245"/>
                    </a:lnTo>
                    <a:lnTo>
                      <a:pt x="852" y="1257"/>
                    </a:lnTo>
                    <a:lnTo>
                      <a:pt x="822" y="1266"/>
                    </a:lnTo>
                    <a:lnTo>
                      <a:pt x="792" y="1275"/>
                    </a:lnTo>
                    <a:lnTo>
                      <a:pt x="761" y="1283"/>
                    </a:lnTo>
                    <a:lnTo>
                      <a:pt x="731" y="1290"/>
                    </a:lnTo>
                    <a:lnTo>
                      <a:pt x="699" y="1293"/>
                    </a:lnTo>
                    <a:lnTo>
                      <a:pt x="666" y="1295"/>
                    </a:lnTo>
                    <a:lnTo>
                      <a:pt x="634" y="1297"/>
                    </a:lnTo>
                    <a:lnTo>
                      <a:pt x="634" y="1297"/>
                    </a:lnTo>
                    <a:lnTo>
                      <a:pt x="600" y="1295"/>
                    </a:lnTo>
                    <a:lnTo>
                      <a:pt x="569" y="1293"/>
                    </a:lnTo>
                    <a:lnTo>
                      <a:pt x="537" y="1290"/>
                    </a:lnTo>
                    <a:lnTo>
                      <a:pt x="505" y="1283"/>
                    </a:lnTo>
                    <a:lnTo>
                      <a:pt x="475" y="1275"/>
                    </a:lnTo>
                    <a:lnTo>
                      <a:pt x="446" y="1266"/>
                    </a:lnTo>
                    <a:lnTo>
                      <a:pt x="416" y="1257"/>
                    </a:lnTo>
                    <a:lnTo>
                      <a:pt x="387" y="1245"/>
                    </a:lnTo>
                    <a:lnTo>
                      <a:pt x="359" y="1232"/>
                    </a:lnTo>
                    <a:lnTo>
                      <a:pt x="331" y="1218"/>
                    </a:lnTo>
                    <a:lnTo>
                      <a:pt x="305" y="1203"/>
                    </a:lnTo>
                    <a:lnTo>
                      <a:pt x="280" y="1185"/>
                    </a:lnTo>
                    <a:lnTo>
                      <a:pt x="254" y="1167"/>
                    </a:lnTo>
                    <a:lnTo>
                      <a:pt x="231" y="1147"/>
                    </a:lnTo>
                    <a:lnTo>
                      <a:pt x="208" y="1128"/>
                    </a:lnTo>
                    <a:lnTo>
                      <a:pt x="185" y="1106"/>
                    </a:lnTo>
                    <a:lnTo>
                      <a:pt x="164" y="1084"/>
                    </a:lnTo>
                    <a:lnTo>
                      <a:pt x="145" y="1061"/>
                    </a:lnTo>
                    <a:lnTo>
                      <a:pt x="125" y="1036"/>
                    </a:lnTo>
                    <a:lnTo>
                      <a:pt x="108" y="1011"/>
                    </a:lnTo>
                    <a:lnTo>
                      <a:pt x="92" y="984"/>
                    </a:lnTo>
                    <a:lnTo>
                      <a:pt x="76" y="957"/>
                    </a:lnTo>
                    <a:lnTo>
                      <a:pt x="62" y="930"/>
                    </a:lnTo>
                    <a:lnTo>
                      <a:pt x="50" y="901"/>
                    </a:lnTo>
                    <a:lnTo>
                      <a:pt x="39" y="870"/>
                    </a:lnTo>
                    <a:lnTo>
                      <a:pt x="29" y="841"/>
                    </a:lnTo>
                    <a:lnTo>
                      <a:pt x="20" y="811"/>
                    </a:lnTo>
                    <a:lnTo>
                      <a:pt x="13" y="778"/>
                    </a:lnTo>
                    <a:lnTo>
                      <a:pt x="7" y="746"/>
                    </a:lnTo>
                    <a:lnTo>
                      <a:pt x="4" y="713"/>
                    </a:lnTo>
                    <a:lnTo>
                      <a:pt x="0" y="681"/>
                    </a:lnTo>
                    <a:lnTo>
                      <a:pt x="0" y="649"/>
                    </a:lnTo>
                    <a:lnTo>
                      <a:pt x="0" y="649"/>
                    </a:lnTo>
                    <a:lnTo>
                      <a:pt x="0" y="614"/>
                    </a:lnTo>
                    <a:lnTo>
                      <a:pt x="4" y="582"/>
                    </a:lnTo>
                    <a:lnTo>
                      <a:pt x="7" y="549"/>
                    </a:lnTo>
                    <a:lnTo>
                      <a:pt x="13" y="517"/>
                    </a:lnTo>
                    <a:lnTo>
                      <a:pt x="20" y="486"/>
                    </a:lnTo>
                    <a:lnTo>
                      <a:pt x="29" y="456"/>
                    </a:lnTo>
                    <a:lnTo>
                      <a:pt x="39" y="425"/>
                    </a:lnTo>
                    <a:lnTo>
                      <a:pt x="50" y="396"/>
                    </a:lnTo>
                    <a:lnTo>
                      <a:pt x="62" y="367"/>
                    </a:lnTo>
                    <a:lnTo>
                      <a:pt x="76" y="339"/>
                    </a:lnTo>
                    <a:lnTo>
                      <a:pt x="92" y="312"/>
                    </a:lnTo>
                    <a:lnTo>
                      <a:pt x="108" y="285"/>
                    </a:lnTo>
                    <a:lnTo>
                      <a:pt x="125" y="259"/>
                    </a:lnTo>
                    <a:lnTo>
                      <a:pt x="145" y="236"/>
                    </a:lnTo>
                    <a:lnTo>
                      <a:pt x="164" y="213"/>
                    </a:lnTo>
                    <a:lnTo>
                      <a:pt x="185" y="189"/>
                    </a:lnTo>
                    <a:lnTo>
                      <a:pt x="208" y="168"/>
                    </a:lnTo>
                    <a:lnTo>
                      <a:pt x="231" y="148"/>
                    </a:lnTo>
                    <a:lnTo>
                      <a:pt x="254" y="128"/>
                    </a:lnTo>
                    <a:lnTo>
                      <a:pt x="280" y="110"/>
                    </a:lnTo>
                    <a:lnTo>
                      <a:pt x="305" y="94"/>
                    </a:lnTo>
                    <a:lnTo>
                      <a:pt x="331" y="77"/>
                    </a:lnTo>
                    <a:lnTo>
                      <a:pt x="359" y="63"/>
                    </a:lnTo>
                    <a:lnTo>
                      <a:pt x="387" y="50"/>
                    </a:lnTo>
                    <a:lnTo>
                      <a:pt x="416" y="40"/>
                    </a:lnTo>
                    <a:lnTo>
                      <a:pt x="446" y="29"/>
                    </a:lnTo>
                    <a:lnTo>
                      <a:pt x="475" y="20"/>
                    </a:lnTo>
                    <a:lnTo>
                      <a:pt x="505" y="13"/>
                    </a:lnTo>
                    <a:lnTo>
                      <a:pt x="537" y="7"/>
                    </a:lnTo>
                    <a:lnTo>
                      <a:pt x="569" y="4"/>
                    </a:lnTo>
                    <a:lnTo>
                      <a:pt x="600" y="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666" y="0"/>
                    </a:lnTo>
                    <a:lnTo>
                      <a:pt x="699" y="4"/>
                    </a:lnTo>
                    <a:lnTo>
                      <a:pt x="731" y="7"/>
                    </a:lnTo>
                    <a:lnTo>
                      <a:pt x="761" y="13"/>
                    </a:lnTo>
                    <a:lnTo>
                      <a:pt x="792" y="20"/>
                    </a:lnTo>
                    <a:lnTo>
                      <a:pt x="822" y="29"/>
                    </a:lnTo>
                    <a:lnTo>
                      <a:pt x="852" y="40"/>
                    </a:lnTo>
                    <a:lnTo>
                      <a:pt x="880" y="50"/>
                    </a:lnTo>
                    <a:lnTo>
                      <a:pt x="908" y="63"/>
                    </a:lnTo>
                    <a:lnTo>
                      <a:pt x="935" y="77"/>
                    </a:lnTo>
                    <a:lnTo>
                      <a:pt x="963" y="94"/>
                    </a:lnTo>
                    <a:lnTo>
                      <a:pt x="987" y="110"/>
                    </a:lnTo>
                    <a:lnTo>
                      <a:pt x="1012" y="128"/>
                    </a:lnTo>
                    <a:lnTo>
                      <a:pt x="1037" y="148"/>
                    </a:lnTo>
                    <a:lnTo>
                      <a:pt x="1060" y="168"/>
                    </a:lnTo>
                    <a:lnTo>
                      <a:pt x="1081" y="189"/>
                    </a:lnTo>
                    <a:lnTo>
                      <a:pt x="1102" y="213"/>
                    </a:lnTo>
                    <a:lnTo>
                      <a:pt x="1123" y="236"/>
                    </a:lnTo>
                    <a:lnTo>
                      <a:pt x="1141" y="259"/>
                    </a:lnTo>
                    <a:lnTo>
                      <a:pt x="1158" y="285"/>
                    </a:lnTo>
                    <a:lnTo>
                      <a:pt x="1176" y="312"/>
                    </a:lnTo>
                    <a:lnTo>
                      <a:pt x="1190" y="339"/>
                    </a:lnTo>
                    <a:lnTo>
                      <a:pt x="1204" y="367"/>
                    </a:lnTo>
                    <a:lnTo>
                      <a:pt x="1218" y="396"/>
                    </a:lnTo>
                    <a:lnTo>
                      <a:pt x="1229" y="425"/>
                    </a:lnTo>
                    <a:lnTo>
                      <a:pt x="1239" y="456"/>
                    </a:lnTo>
                    <a:lnTo>
                      <a:pt x="1248" y="486"/>
                    </a:lnTo>
                    <a:lnTo>
                      <a:pt x="1255" y="517"/>
                    </a:lnTo>
                    <a:lnTo>
                      <a:pt x="1260" y="549"/>
                    </a:lnTo>
                    <a:lnTo>
                      <a:pt x="1264" y="582"/>
                    </a:lnTo>
                    <a:lnTo>
                      <a:pt x="1266" y="614"/>
                    </a:lnTo>
                    <a:lnTo>
                      <a:pt x="1267" y="649"/>
                    </a:lnTo>
                    <a:lnTo>
                      <a:pt x="1267" y="64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4142" y="974"/>
                <a:ext cx="1014" cy="1037"/>
              </a:xfrm>
              <a:custGeom>
                <a:avLst/>
                <a:gdLst>
                  <a:gd name="T0" fmla="*/ 1012 w 1014"/>
                  <a:gd name="T1" fmla="*/ 544 h 1037"/>
                  <a:gd name="T2" fmla="*/ 1003 w 1014"/>
                  <a:gd name="T3" fmla="*/ 623 h 1037"/>
                  <a:gd name="T4" fmla="*/ 982 w 1014"/>
                  <a:gd name="T5" fmla="*/ 697 h 1037"/>
                  <a:gd name="T6" fmla="*/ 952 w 1014"/>
                  <a:gd name="T7" fmla="*/ 765 h 1037"/>
                  <a:gd name="T8" fmla="*/ 913 w 1014"/>
                  <a:gd name="T9" fmla="*/ 828 h 1037"/>
                  <a:gd name="T10" fmla="*/ 864 w 1014"/>
                  <a:gd name="T11" fmla="*/ 884 h 1037"/>
                  <a:gd name="T12" fmla="*/ 809 w 1014"/>
                  <a:gd name="T13" fmla="*/ 933 h 1037"/>
                  <a:gd name="T14" fmla="*/ 748 w 1014"/>
                  <a:gd name="T15" fmla="*/ 974 h 1037"/>
                  <a:gd name="T16" fmla="*/ 681 w 1014"/>
                  <a:gd name="T17" fmla="*/ 1005 h 1037"/>
                  <a:gd name="T18" fmla="*/ 609 w 1014"/>
                  <a:gd name="T19" fmla="*/ 1026 h 1037"/>
                  <a:gd name="T20" fmla="*/ 533 w 1014"/>
                  <a:gd name="T21" fmla="*/ 1035 h 1037"/>
                  <a:gd name="T22" fmla="*/ 480 w 1014"/>
                  <a:gd name="T23" fmla="*/ 1035 h 1037"/>
                  <a:gd name="T24" fmla="*/ 405 w 1014"/>
                  <a:gd name="T25" fmla="*/ 1026 h 1037"/>
                  <a:gd name="T26" fmla="*/ 333 w 1014"/>
                  <a:gd name="T27" fmla="*/ 1005 h 1037"/>
                  <a:gd name="T28" fmla="*/ 266 w 1014"/>
                  <a:gd name="T29" fmla="*/ 974 h 1037"/>
                  <a:gd name="T30" fmla="*/ 204 w 1014"/>
                  <a:gd name="T31" fmla="*/ 933 h 1037"/>
                  <a:gd name="T32" fmla="*/ 148 w 1014"/>
                  <a:gd name="T33" fmla="*/ 884 h 1037"/>
                  <a:gd name="T34" fmla="*/ 100 w 1014"/>
                  <a:gd name="T35" fmla="*/ 828 h 1037"/>
                  <a:gd name="T36" fmla="*/ 62 w 1014"/>
                  <a:gd name="T37" fmla="*/ 765 h 1037"/>
                  <a:gd name="T38" fmla="*/ 30 w 1014"/>
                  <a:gd name="T39" fmla="*/ 697 h 1037"/>
                  <a:gd name="T40" fmla="*/ 11 w 1014"/>
                  <a:gd name="T41" fmla="*/ 623 h 1037"/>
                  <a:gd name="T42" fmla="*/ 0 w 1014"/>
                  <a:gd name="T43" fmla="*/ 544 h 1037"/>
                  <a:gd name="T44" fmla="*/ 0 w 1014"/>
                  <a:gd name="T45" fmla="*/ 491 h 1037"/>
                  <a:gd name="T46" fmla="*/ 11 w 1014"/>
                  <a:gd name="T47" fmla="*/ 414 h 1037"/>
                  <a:gd name="T48" fmla="*/ 30 w 1014"/>
                  <a:gd name="T49" fmla="*/ 340 h 1037"/>
                  <a:gd name="T50" fmla="*/ 62 w 1014"/>
                  <a:gd name="T51" fmla="*/ 270 h 1037"/>
                  <a:gd name="T52" fmla="*/ 100 w 1014"/>
                  <a:gd name="T53" fmla="*/ 207 h 1037"/>
                  <a:gd name="T54" fmla="*/ 148 w 1014"/>
                  <a:gd name="T55" fmla="*/ 151 h 1037"/>
                  <a:gd name="T56" fmla="*/ 204 w 1014"/>
                  <a:gd name="T57" fmla="*/ 102 h 1037"/>
                  <a:gd name="T58" fmla="*/ 266 w 1014"/>
                  <a:gd name="T59" fmla="*/ 61 h 1037"/>
                  <a:gd name="T60" fmla="*/ 333 w 1014"/>
                  <a:gd name="T61" fmla="*/ 30 h 1037"/>
                  <a:gd name="T62" fmla="*/ 405 w 1014"/>
                  <a:gd name="T63" fmla="*/ 11 h 1037"/>
                  <a:gd name="T64" fmla="*/ 480 w 1014"/>
                  <a:gd name="T65" fmla="*/ 0 h 1037"/>
                  <a:gd name="T66" fmla="*/ 533 w 1014"/>
                  <a:gd name="T67" fmla="*/ 0 h 1037"/>
                  <a:gd name="T68" fmla="*/ 609 w 1014"/>
                  <a:gd name="T69" fmla="*/ 11 h 1037"/>
                  <a:gd name="T70" fmla="*/ 681 w 1014"/>
                  <a:gd name="T71" fmla="*/ 30 h 1037"/>
                  <a:gd name="T72" fmla="*/ 748 w 1014"/>
                  <a:gd name="T73" fmla="*/ 61 h 1037"/>
                  <a:gd name="T74" fmla="*/ 809 w 1014"/>
                  <a:gd name="T75" fmla="*/ 102 h 1037"/>
                  <a:gd name="T76" fmla="*/ 864 w 1014"/>
                  <a:gd name="T77" fmla="*/ 151 h 1037"/>
                  <a:gd name="T78" fmla="*/ 913 w 1014"/>
                  <a:gd name="T79" fmla="*/ 207 h 1037"/>
                  <a:gd name="T80" fmla="*/ 952 w 1014"/>
                  <a:gd name="T81" fmla="*/ 270 h 1037"/>
                  <a:gd name="T82" fmla="*/ 982 w 1014"/>
                  <a:gd name="T83" fmla="*/ 340 h 1037"/>
                  <a:gd name="T84" fmla="*/ 1003 w 1014"/>
                  <a:gd name="T85" fmla="*/ 414 h 1037"/>
                  <a:gd name="T86" fmla="*/ 1012 w 1014"/>
                  <a:gd name="T87" fmla="*/ 491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14" h="1037">
                    <a:moveTo>
                      <a:pt x="1014" y="519"/>
                    </a:moveTo>
                    <a:lnTo>
                      <a:pt x="1014" y="519"/>
                    </a:lnTo>
                    <a:lnTo>
                      <a:pt x="1012" y="544"/>
                    </a:lnTo>
                    <a:lnTo>
                      <a:pt x="1010" y="571"/>
                    </a:lnTo>
                    <a:lnTo>
                      <a:pt x="1008" y="598"/>
                    </a:lnTo>
                    <a:lnTo>
                      <a:pt x="1003" y="623"/>
                    </a:lnTo>
                    <a:lnTo>
                      <a:pt x="998" y="648"/>
                    </a:lnTo>
                    <a:lnTo>
                      <a:pt x="991" y="672"/>
                    </a:lnTo>
                    <a:lnTo>
                      <a:pt x="982" y="697"/>
                    </a:lnTo>
                    <a:lnTo>
                      <a:pt x="973" y="720"/>
                    </a:lnTo>
                    <a:lnTo>
                      <a:pt x="963" y="744"/>
                    </a:lnTo>
                    <a:lnTo>
                      <a:pt x="952" y="765"/>
                    </a:lnTo>
                    <a:lnTo>
                      <a:pt x="940" y="787"/>
                    </a:lnTo>
                    <a:lnTo>
                      <a:pt x="927" y="809"/>
                    </a:lnTo>
                    <a:lnTo>
                      <a:pt x="913" y="828"/>
                    </a:lnTo>
                    <a:lnTo>
                      <a:pt x="897" y="848"/>
                    </a:lnTo>
                    <a:lnTo>
                      <a:pt x="882" y="866"/>
                    </a:lnTo>
                    <a:lnTo>
                      <a:pt x="864" y="884"/>
                    </a:lnTo>
                    <a:lnTo>
                      <a:pt x="846" y="902"/>
                    </a:lnTo>
                    <a:lnTo>
                      <a:pt x="829" y="918"/>
                    </a:lnTo>
                    <a:lnTo>
                      <a:pt x="809" y="933"/>
                    </a:lnTo>
                    <a:lnTo>
                      <a:pt x="790" y="947"/>
                    </a:lnTo>
                    <a:lnTo>
                      <a:pt x="769" y="962"/>
                    </a:lnTo>
                    <a:lnTo>
                      <a:pt x="748" y="974"/>
                    </a:lnTo>
                    <a:lnTo>
                      <a:pt x="727" y="985"/>
                    </a:lnTo>
                    <a:lnTo>
                      <a:pt x="704" y="996"/>
                    </a:lnTo>
                    <a:lnTo>
                      <a:pt x="681" y="1005"/>
                    </a:lnTo>
                    <a:lnTo>
                      <a:pt x="656" y="1014"/>
                    </a:lnTo>
                    <a:lnTo>
                      <a:pt x="634" y="1021"/>
                    </a:lnTo>
                    <a:lnTo>
                      <a:pt x="609" y="1026"/>
                    </a:lnTo>
                    <a:lnTo>
                      <a:pt x="584" y="1030"/>
                    </a:lnTo>
                    <a:lnTo>
                      <a:pt x="558" y="1034"/>
                    </a:lnTo>
                    <a:lnTo>
                      <a:pt x="533" y="1035"/>
                    </a:lnTo>
                    <a:lnTo>
                      <a:pt x="507" y="1037"/>
                    </a:lnTo>
                    <a:lnTo>
                      <a:pt x="507" y="1037"/>
                    </a:lnTo>
                    <a:lnTo>
                      <a:pt x="480" y="1035"/>
                    </a:lnTo>
                    <a:lnTo>
                      <a:pt x="454" y="1034"/>
                    </a:lnTo>
                    <a:lnTo>
                      <a:pt x="429" y="1030"/>
                    </a:lnTo>
                    <a:lnTo>
                      <a:pt x="405" y="1026"/>
                    </a:lnTo>
                    <a:lnTo>
                      <a:pt x="380" y="1021"/>
                    </a:lnTo>
                    <a:lnTo>
                      <a:pt x="356" y="1014"/>
                    </a:lnTo>
                    <a:lnTo>
                      <a:pt x="333" y="1005"/>
                    </a:lnTo>
                    <a:lnTo>
                      <a:pt x="310" y="996"/>
                    </a:lnTo>
                    <a:lnTo>
                      <a:pt x="287" y="985"/>
                    </a:lnTo>
                    <a:lnTo>
                      <a:pt x="266" y="974"/>
                    </a:lnTo>
                    <a:lnTo>
                      <a:pt x="243" y="962"/>
                    </a:lnTo>
                    <a:lnTo>
                      <a:pt x="224" y="947"/>
                    </a:lnTo>
                    <a:lnTo>
                      <a:pt x="204" y="933"/>
                    </a:lnTo>
                    <a:lnTo>
                      <a:pt x="185" y="918"/>
                    </a:lnTo>
                    <a:lnTo>
                      <a:pt x="165" y="902"/>
                    </a:lnTo>
                    <a:lnTo>
                      <a:pt x="148" y="884"/>
                    </a:lnTo>
                    <a:lnTo>
                      <a:pt x="132" y="866"/>
                    </a:lnTo>
                    <a:lnTo>
                      <a:pt x="116" y="848"/>
                    </a:lnTo>
                    <a:lnTo>
                      <a:pt x="100" y="828"/>
                    </a:lnTo>
                    <a:lnTo>
                      <a:pt x="86" y="809"/>
                    </a:lnTo>
                    <a:lnTo>
                      <a:pt x="74" y="787"/>
                    </a:lnTo>
                    <a:lnTo>
                      <a:pt x="62" y="765"/>
                    </a:lnTo>
                    <a:lnTo>
                      <a:pt x="49" y="744"/>
                    </a:lnTo>
                    <a:lnTo>
                      <a:pt x="39" y="720"/>
                    </a:lnTo>
                    <a:lnTo>
                      <a:pt x="30" y="697"/>
                    </a:lnTo>
                    <a:lnTo>
                      <a:pt x="23" y="672"/>
                    </a:lnTo>
                    <a:lnTo>
                      <a:pt x="16" y="648"/>
                    </a:lnTo>
                    <a:lnTo>
                      <a:pt x="11" y="623"/>
                    </a:lnTo>
                    <a:lnTo>
                      <a:pt x="5" y="598"/>
                    </a:lnTo>
                    <a:lnTo>
                      <a:pt x="2" y="571"/>
                    </a:lnTo>
                    <a:lnTo>
                      <a:pt x="0" y="544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491"/>
                    </a:lnTo>
                    <a:lnTo>
                      <a:pt x="2" y="464"/>
                    </a:lnTo>
                    <a:lnTo>
                      <a:pt x="5" y="439"/>
                    </a:lnTo>
                    <a:lnTo>
                      <a:pt x="11" y="414"/>
                    </a:lnTo>
                    <a:lnTo>
                      <a:pt x="16" y="389"/>
                    </a:lnTo>
                    <a:lnTo>
                      <a:pt x="23" y="364"/>
                    </a:lnTo>
                    <a:lnTo>
                      <a:pt x="30" y="340"/>
                    </a:lnTo>
                    <a:lnTo>
                      <a:pt x="39" y="317"/>
                    </a:lnTo>
                    <a:lnTo>
                      <a:pt x="49" y="293"/>
                    </a:lnTo>
                    <a:lnTo>
                      <a:pt x="62" y="270"/>
                    </a:lnTo>
                    <a:lnTo>
                      <a:pt x="74" y="248"/>
                    </a:lnTo>
                    <a:lnTo>
                      <a:pt x="86" y="228"/>
                    </a:lnTo>
                    <a:lnTo>
                      <a:pt x="100" y="207"/>
                    </a:lnTo>
                    <a:lnTo>
                      <a:pt x="116" y="187"/>
                    </a:lnTo>
                    <a:lnTo>
                      <a:pt x="132" y="169"/>
                    </a:lnTo>
                    <a:lnTo>
                      <a:pt x="148" y="151"/>
                    </a:lnTo>
                    <a:lnTo>
                      <a:pt x="165" y="133"/>
                    </a:lnTo>
                    <a:lnTo>
                      <a:pt x="185" y="117"/>
                    </a:lnTo>
                    <a:lnTo>
                      <a:pt x="204" y="102"/>
                    </a:lnTo>
                    <a:lnTo>
                      <a:pt x="224" y="88"/>
                    </a:lnTo>
                    <a:lnTo>
                      <a:pt x="243" y="74"/>
                    </a:lnTo>
                    <a:lnTo>
                      <a:pt x="266" y="61"/>
                    </a:lnTo>
                    <a:lnTo>
                      <a:pt x="287" y="50"/>
                    </a:lnTo>
                    <a:lnTo>
                      <a:pt x="310" y="39"/>
                    </a:lnTo>
                    <a:lnTo>
                      <a:pt x="333" y="30"/>
                    </a:lnTo>
                    <a:lnTo>
                      <a:pt x="356" y="23"/>
                    </a:lnTo>
                    <a:lnTo>
                      <a:pt x="380" y="16"/>
                    </a:lnTo>
                    <a:lnTo>
                      <a:pt x="405" y="11"/>
                    </a:lnTo>
                    <a:lnTo>
                      <a:pt x="429" y="5"/>
                    </a:lnTo>
                    <a:lnTo>
                      <a:pt x="454" y="2"/>
                    </a:lnTo>
                    <a:lnTo>
                      <a:pt x="480" y="0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33" y="0"/>
                    </a:lnTo>
                    <a:lnTo>
                      <a:pt x="558" y="2"/>
                    </a:lnTo>
                    <a:lnTo>
                      <a:pt x="584" y="5"/>
                    </a:lnTo>
                    <a:lnTo>
                      <a:pt x="609" y="11"/>
                    </a:lnTo>
                    <a:lnTo>
                      <a:pt x="634" y="16"/>
                    </a:lnTo>
                    <a:lnTo>
                      <a:pt x="656" y="23"/>
                    </a:lnTo>
                    <a:lnTo>
                      <a:pt x="681" y="30"/>
                    </a:lnTo>
                    <a:lnTo>
                      <a:pt x="704" y="39"/>
                    </a:lnTo>
                    <a:lnTo>
                      <a:pt x="727" y="50"/>
                    </a:lnTo>
                    <a:lnTo>
                      <a:pt x="748" y="61"/>
                    </a:lnTo>
                    <a:lnTo>
                      <a:pt x="769" y="74"/>
                    </a:lnTo>
                    <a:lnTo>
                      <a:pt x="790" y="88"/>
                    </a:lnTo>
                    <a:lnTo>
                      <a:pt x="809" y="102"/>
                    </a:lnTo>
                    <a:lnTo>
                      <a:pt x="829" y="117"/>
                    </a:lnTo>
                    <a:lnTo>
                      <a:pt x="846" y="133"/>
                    </a:lnTo>
                    <a:lnTo>
                      <a:pt x="864" y="151"/>
                    </a:lnTo>
                    <a:lnTo>
                      <a:pt x="882" y="169"/>
                    </a:lnTo>
                    <a:lnTo>
                      <a:pt x="897" y="187"/>
                    </a:lnTo>
                    <a:lnTo>
                      <a:pt x="913" y="207"/>
                    </a:lnTo>
                    <a:lnTo>
                      <a:pt x="927" y="228"/>
                    </a:lnTo>
                    <a:lnTo>
                      <a:pt x="940" y="248"/>
                    </a:lnTo>
                    <a:lnTo>
                      <a:pt x="952" y="270"/>
                    </a:lnTo>
                    <a:lnTo>
                      <a:pt x="963" y="293"/>
                    </a:lnTo>
                    <a:lnTo>
                      <a:pt x="973" y="317"/>
                    </a:lnTo>
                    <a:lnTo>
                      <a:pt x="982" y="340"/>
                    </a:lnTo>
                    <a:lnTo>
                      <a:pt x="991" y="364"/>
                    </a:lnTo>
                    <a:lnTo>
                      <a:pt x="998" y="389"/>
                    </a:lnTo>
                    <a:lnTo>
                      <a:pt x="1003" y="414"/>
                    </a:lnTo>
                    <a:lnTo>
                      <a:pt x="1008" y="439"/>
                    </a:lnTo>
                    <a:lnTo>
                      <a:pt x="1010" y="464"/>
                    </a:lnTo>
                    <a:lnTo>
                      <a:pt x="1012" y="491"/>
                    </a:lnTo>
                    <a:lnTo>
                      <a:pt x="1014" y="519"/>
                    </a:lnTo>
                    <a:lnTo>
                      <a:pt x="1014" y="51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3919" y="1402"/>
                <a:ext cx="1460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4547" y="1687"/>
                <a:ext cx="204" cy="247"/>
              </a:xfrm>
              <a:custGeom>
                <a:avLst/>
                <a:gdLst>
                  <a:gd name="T0" fmla="*/ 7 w 204"/>
                  <a:gd name="T1" fmla="*/ 83 h 247"/>
                  <a:gd name="T2" fmla="*/ 12 w 204"/>
                  <a:gd name="T3" fmla="*/ 54 h 247"/>
                  <a:gd name="T4" fmla="*/ 24 w 204"/>
                  <a:gd name="T5" fmla="*/ 32 h 247"/>
                  <a:gd name="T6" fmla="*/ 37 w 204"/>
                  <a:gd name="T7" fmla="*/ 20 h 247"/>
                  <a:gd name="T8" fmla="*/ 67 w 204"/>
                  <a:gd name="T9" fmla="*/ 5 h 247"/>
                  <a:gd name="T10" fmla="*/ 105 w 204"/>
                  <a:gd name="T11" fmla="*/ 0 h 247"/>
                  <a:gd name="T12" fmla="*/ 128 w 204"/>
                  <a:gd name="T13" fmla="*/ 2 h 247"/>
                  <a:gd name="T14" fmla="*/ 163 w 204"/>
                  <a:gd name="T15" fmla="*/ 14 h 247"/>
                  <a:gd name="T16" fmla="*/ 185 w 204"/>
                  <a:gd name="T17" fmla="*/ 32 h 247"/>
                  <a:gd name="T18" fmla="*/ 195 w 204"/>
                  <a:gd name="T19" fmla="*/ 54 h 247"/>
                  <a:gd name="T20" fmla="*/ 195 w 204"/>
                  <a:gd name="T21" fmla="*/ 61 h 247"/>
                  <a:gd name="T22" fmla="*/ 192 w 204"/>
                  <a:gd name="T23" fmla="*/ 90 h 247"/>
                  <a:gd name="T24" fmla="*/ 181 w 204"/>
                  <a:gd name="T25" fmla="*/ 106 h 247"/>
                  <a:gd name="T26" fmla="*/ 170 w 204"/>
                  <a:gd name="T27" fmla="*/ 112 h 247"/>
                  <a:gd name="T28" fmla="*/ 165 w 204"/>
                  <a:gd name="T29" fmla="*/ 114 h 247"/>
                  <a:gd name="T30" fmla="*/ 170 w 204"/>
                  <a:gd name="T31" fmla="*/ 117 h 247"/>
                  <a:gd name="T32" fmla="*/ 185 w 204"/>
                  <a:gd name="T33" fmla="*/ 123 h 247"/>
                  <a:gd name="T34" fmla="*/ 197 w 204"/>
                  <a:gd name="T35" fmla="*/ 139 h 247"/>
                  <a:gd name="T36" fmla="*/ 204 w 204"/>
                  <a:gd name="T37" fmla="*/ 171 h 247"/>
                  <a:gd name="T38" fmla="*/ 202 w 204"/>
                  <a:gd name="T39" fmla="*/ 182 h 247"/>
                  <a:gd name="T40" fmla="*/ 192 w 204"/>
                  <a:gd name="T41" fmla="*/ 207 h 247"/>
                  <a:gd name="T42" fmla="*/ 170 w 204"/>
                  <a:gd name="T43" fmla="*/ 231 h 247"/>
                  <a:gd name="T44" fmla="*/ 142 w 204"/>
                  <a:gd name="T45" fmla="*/ 241 h 247"/>
                  <a:gd name="T46" fmla="*/ 118 w 204"/>
                  <a:gd name="T47" fmla="*/ 245 h 247"/>
                  <a:gd name="T48" fmla="*/ 105 w 204"/>
                  <a:gd name="T49" fmla="*/ 247 h 247"/>
                  <a:gd name="T50" fmla="*/ 70 w 204"/>
                  <a:gd name="T51" fmla="*/ 243 h 247"/>
                  <a:gd name="T52" fmla="*/ 44 w 204"/>
                  <a:gd name="T53" fmla="*/ 234 h 247"/>
                  <a:gd name="T54" fmla="*/ 24 w 204"/>
                  <a:gd name="T55" fmla="*/ 222 h 247"/>
                  <a:gd name="T56" fmla="*/ 12 w 204"/>
                  <a:gd name="T57" fmla="*/ 205 h 247"/>
                  <a:gd name="T58" fmla="*/ 5 w 204"/>
                  <a:gd name="T59" fmla="*/ 189 h 247"/>
                  <a:gd name="T60" fmla="*/ 0 w 204"/>
                  <a:gd name="T61" fmla="*/ 160 h 247"/>
                  <a:gd name="T62" fmla="*/ 65 w 204"/>
                  <a:gd name="T63" fmla="*/ 151 h 247"/>
                  <a:gd name="T64" fmla="*/ 65 w 204"/>
                  <a:gd name="T65" fmla="*/ 160 h 247"/>
                  <a:gd name="T66" fmla="*/ 70 w 204"/>
                  <a:gd name="T67" fmla="*/ 175 h 247"/>
                  <a:gd name="T68" fmla="*/ 74 w 204"/>
                  <a:gd name="T69" fmla="*/ 180 h 247"/>
                  <a:gd name="T70" fmla="*/ 86 w 204"/>
                  <a:gd name="T71" fmla="*/ 189 h 247"/>
                  <a:gd name="T72" fmla="*/ 102 w 204"/>
                  <a:gd name="T73" fmla="*/ 191 h 247"/>
                  <a:gd name="T74" fmla="*/ 114 w 204"/>
                  <a:gd name="T75" fmla="*/ 189 h 247"/>
                  <a:gd name="T76" fmla="*/ 125 w 204"/>
                  <a:gd name="T77" fmla="*/ 186 h 247"/>
                  <a:gd name="T78" fmla="*/ 130 w 204"/>
                  <a:gd name="T79" fmla="*/ 177 h 247"/>
                  <a:gd name="T80" fmla="*/ 134 w 204"/>
                  <a:gd name="T81" fmla="*/ 164 h 247"/>
                  <a:gd name="T82" fmla="*/ 132 w 204"/>
                  <a:gd name="T83" fmla="*/ 157 h 247"/>
                  <a:gd name="T84" fmla="*/ 126 w 204"/>
                  <a:gd name="T85" fmla="*/ 148 h 247"/>
                  <a:gd name="T86" fmla="*/ 112 w 204"/>
                  <a:gd name="T87" fmla="*/ 141 h 247"/>
                  <a:gd name="T88" fmla="*/ 102 w 204"/>
                  <a:gd name="T89" fmla="*/ 139 h 247"/>
                  <a:gd name="T90" fmla="*/ 82 w 204"/>
                  <a:gd name="T91" fmla="*/ 141 h 247"/>
                  <a:gd name="T92" fmla="*/ 82 w 204"/>
                  <a:gd name="T93" fmla="*/ 94 h 247"/>
                  <a:gd name="T94" fmla="*/ 102 w 204"/>
                  <a:gd name="T95" fmla="*/ 96 h 247"/>
                  <a:gd name="T96" fmla="*/ 123 w 204"/>
                  <a:gd name="T97" fmla="*/ 92 h 247"/>
                  <a:gd name="T98" fmla="*/ 130 w 204"/>
                  <a:gd name="T99" fmla="*/ 85 h 247"/>
                  <a:gd name="T100" fmla="*/ 134 w 204"/>
                  <a:gd name="T101" fmla="*/ 74 h 247"/>
                  <a:gd name="T102" fmla="*/ 134 w 204"/>
                  <a:gd name="T103" fmla="*/ 69 h 247"/>
                  <a:gd name="T104" fmla="*/ 128 w 204"/>
                  <a:gd name="T105" fmla="*/ 61 h 247"/>
                  <a:gd name="T106" fmla="*/ 114 w 204"/>
                  <a:gd name="T107" fmla="*/ 54 h 247"/>
                  <a:gd name="T108" fmla="*/ 104 w 204"/>
                  <a:gd name="T109" fmla="*/ 52 h 247"/>
                  <a:gd name="T110" fmla="*/ 84 w 204"/>
                  <a:gd name="T111" fmla="*/ 58 h 247"/>
                  <a:gd name="T112" fmla="*/ 75 w 204"/>
                  <a:gd name="T113" fmla="*/ 65 h 247"/>
                  <a:gd name="T114" fmla="*/ 70 w 204"/>
                  <a:gd name="T115" fmla="*/ 76 h 247"/>
                  <a:gd name="T116" fmla="*/ 7 w 204"/>
                  <a:gd name="T117" fmla="*/ 83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4" h="247">
                    <a:moveTo>
                      <a:pt x="7" y="83"/>
                    </a:moveTo>
                    <a:lnTo>
                      <a:pt x="7" y="83"/>
                    </a:lnTo>
                    <a:lnTo>
                      <a:pt x="9" y="63"/>
                    </a:lnTo>
                    <a:lnTo>
                      <a:pt x="12" y="54"/>
                    </a:lnTo>
                    <a:lnTo>
                      <a:pt x="16" y="45"/>
                    </a:lnTo>
                    <a:lnTo>
                      <a:pt x="24" y="32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51" y="11"/>
                    </a:lnTo>
                    <a:lnTo>
                      <a:pt x="67" y="5"/>
                    </a:lnTo>
                    <a:lnTo>
                      <a:pt x="86" y="2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28" y="2"/>
                    </a:lnTo>
                    <a:lnTo>
                      <a:pt x="148" y="7"/>
                    </a:lnTo>
                    <a:lnTo>
                      <a:pt x="163" y="14"/>
                    </a:lnTo>
                    <a:lnTo>
                      <a:pt x="176" y="23"/>
                    </a:lnTo>
                    <a:lnTo>
                      <a:pt x="185" y="32"/>
                    </a:lnTo>
                    <a:lnTo>
                      <a:pt x="192" y="43"/>
                    </a:lnTo>
                    <a:lnTo>
                      <a:pt x="195" y="54"/>
                    </a:lnTo>
                    <a:lnTo>
                      <a:pt x="195" y="61"/>
                    </a:lnTo>
                    <a:lnTo>
                      <a:pt x="195" y="61"/>
                    </a:lnTo>
                    <a:lnTo>
                      <a:pt x="195" y="79"/>
                    </a:lnTo>
                    <a:lnTo>
                      <a:pt x="192" y="90"/>
                    </a:lnTo>
                    <a:lnTo>
                      <a:pt x="186" y="99"/>
                    </a:lnTo>
                    <a:lnTo>
                      <a:pt x="181" y="106"/>
                    </a:lnTo>
                    <a:lnTo>
                      <a:pt x="174" y="110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65" y="114"/>
                    </a:lnTo>
                    <a:lnTo>
                      <a:pt x="165" y="114"/>
                    </a:lnTo>
                    <a:lnTo>
                      <a:pt x="170" y="117"/>
                    </a:lnTo>
                    <a:lnTo>
                      <a:pt x="177" y="119"/>
                    </a:lnTo>
                    <a:lnTo>
                      <a:pt x="185" y="123"/>
                    </a:lnTo>
                    <a:lnTo>
                      <a:pt x="192" y="130"/>
                    </a:lnTo>
                    <a:lnTo>
                      <a:pt x="197" y="139"/>
                    </a:lnTo>
                    <a:lnTo>
                      <a:pt x="202" y="153"/>
                    </a:lnTo>
                    <a:lnTo>
                      <a:pt x="204" y="171"/>
                    </a:lnTo>
                    <a:lnTo>
                      <a:pt x="204" y="171"/>
                    </a:lnTo>
                    <a:lnTo>
                      <a:pt x="202" y="182"/>
                    </a:lnTo>
                    <a:lnTo>
                      <a:pt x="199" y="195"/>
                    </a:lnTo>
                    <a:lnTo>
                      <a:pt x="192" y="207"/>
                    </a:lnTo>
                    <a:lnTo>
                      <a:pt x="183" y="220"/>
                    </a:lnTo>
                    <a:lnTo>
                      <a:pt x="170" y="231"/>
                    </a:lnTo>
                    <a:lnTo>
                      <a:pt x="153" y="238"/>
                    </a:lnTo>
                    <a:lnTo>
                      <a:pt x="142" y="241"/>
                    </a:lnTo>
                    <a:lnTo>
                      <a:pt x="132" y="243"/>
                    </a:lnTo>
                    <a:lnTo>
                      <a:pt x="118" y="245"/>
                    </a:lnTo>
                    <a:lnTo>
                      <a:pt x="105" y="247"/>
                    </a:lnTo>
                    <a:lnTo>
                      <a:pt x="105" y="247"/>
                    </a:lnTo>
                    <a:lnTo>
                      <a:pt x="86" y="245"/>
                    </a:lnTo>
                    <a:lnTo>
                      <a:pt x="70" y="243"/>
                    </a:lnTo>
                    <a:lnTo>
                      <a:pt x="56" y="240"/>
                    </a:lnTo>
                    <a:lnTo>
                      <a:pt x="44" y="234"/>
                    </a:lnTo>
                    <a:lnTo>
                      <a:pt x="33" y="227"/>
                    </a:lnTo>
                    <a:lnTo>
                      <a:pt x="24" y="222"/>
                    </a:lnTo>
                    <a:lnTo>
                      <a:pt x="17" y="214"/>
                    </a:lnTo>
                    <a:lnTo>
                      <a:pt x="12" y="205"/>
                    </a:lnTo>
                    <a:lnTo>
                      <a:pt x="9" y="198"/>
                    </a:lnTo>
                    <a:lnTo>
                      <a:pt x="5" y="189"/>
                    </a:lnTo>
                    <a:lnTo>
                      <a:pt x="2" y="175"/>
                    </a:lnTo>
                    <a:lnTo>
                      <a:pt x="0" y="160"/>
                    </a:lnTo>
                    <a:lnTo>
                      <a:pt x="0" y="151"/>
                    </a:lnTo>
                    <a:lnTo>
                      <a:pt x="65" y="151"/>
                    </a:lnTo>
                    <a:lnTo>
                      <a:pt x="65" y="151"/>
                    </a:lnTo>
                    <a:lnTo>
                      <a:pt x="65" y="160"/>
                    </a:lnTo>
                    <a:lnTo>
                      <a:pt x="67" y="169"/>
                    </a:lnTo>
                    <a:lnTo>
                      <a:pt x="70" y="175"/>
                    </a:lnTo>
                    <a:lnTo>
                      <a:pt x="74" y="180"/>
                    </a:lnTo>
                    <a:lnTo>
                      <a:pt x="74" y="180"/>
                    </a:lnTo>
                    <a:lnTo>
                      <a:pt x="79" y="186"/>
                    </a:lnTo>
                    <a:lnTo>
                      <a:pt x="86" y="189"/>
                    </a:lnTo>
                    <a:lnTo>
                      <a:pt x="93" y="191"/>
                    </a:lnTo>
                    <a:lnTo>
                      <a:pt x="102" y="191"/>
                    </a:lnTo>
                    <a:lnTo>
                      <a:pt x="102" y="191"/>
                    </a:lnTo>
                    <a:lnTo>
                      <a:pt x="114" y="189"/>
                    </a:lnTo>
                    <a:lnTo>
                      <a:pt x="119" y="187"/>
                    </a:lnTo>
                    <a:lnTo>
                      <a:pt x="125" y="186"/>
                    </a:lnTo>
                    <a:lnTo>
                      <a:pt x="128" y="182"/>
                    </a:lnTo>
                    <a:lnTo>
                      <a:pt x="130" y="177"/>
                    </a:lnTo>
                    <a:lnTo>
                      <a:pt x="132" y="171"/>
                    </a:lnTo>
                    <a:lnTo>
                      <a:pt x="134" y="164"/>
                    </a:lnTo>
                    <a:lnTo>
                      <a:pt x="134" y="164"/>
                    </a:lnTo>
                    <a:lnTo>
                      <a:pt x="132" y="157"/>
                    </a:lnTo>
                    <a:lnTo>
                      <a:pt x="130" y="151"/>
                    </a:lnTo>
                    <a:lnTo>
                      <a:pt x="126" y="148"/>
                    </a:lnTo>
                    <a:lnTo>
                      <a:pt x="123" y="144"/>
                    </a:lnTo>
                    <a:lnTo>
                      <a:pt x="112" y="141"/>
                    </a:lnTo>
                    <a:lnTo>
                      <a:pt x="102" y="139"/>
                    </a:lnTo>
                    <a:lnTo>
                      <a:pt x="102" y="139"/>
                    </a:lnTo>
                    <a:lnTo>
                      <a:pt x="90" y="141"/>
                    </a:lnTo>
                    <a:lnTo>
                      <a:pt x="82" y="141"/>
                    </a:lnTo>
                    <a:lnTo>
                      <a:pt x="82" y="94"/>
                    </a:lnTo>
                    <a:lnTo>
                      <a:pt x="82" y="94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112" y="96"/>
                    </a:lnTo>
                    <a:lnTo>
                      <a:pt x="123" y="92"/>
                    </a:lnTo>
                    <a:lnTo>
                      <a:pt x="126" y="88"/>
                    </a:lnTo>
                    <a:lnTo>
                      <a:pt x="130" y="85"/>
                    </a:lnTo>
                    <a:lnTo>
                      <a:pt x="134" y="79"/>
                    </a:lnTo>
                    <a:lnTo>
                      <a:pt x="134" y="74"/>
                    </a:lnTo>
                    <a:lnTo>
                      <a:pt x="134" y="74"/>
                    </a:lnTo>
                    <a:lnTo>
                      <a:pt x="134" y="69"/>
                    </a:lnTo>
                    <a:lnTo>
                      <a:pt x="130" y="65"/>
                    </a:lnTo>
                    <a:lnTo>
                      <a:pt x="128" y="61"/>
                    </a:lnTo>
                    <a:lnTo>
                      <a:pt x="123" y="58"/>
                    </a:lnTo>
                    <a:lnTo>
                      <a:pt x="114" y="54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90" y="54"/>
                    </a:lnTo>
                    <a:lnTo>
                      <a:pt x="84" y="58"/>
                    </a:lnTo>
                    <a:lnTo>
                      <a:pt x="79" y="59"/>
                    </a:lnTo>
                    <a:lnTo>
                      <a:pt x="75" y="65"/>
                    </a:lnTo>
                    <a:lnTo>
                      <a:pt x="72" y="70"/>
                    </a:lnTo>
                    <a:lnTo>
                      <a:pt x="70" y="76"/>
                    </a:lnTo>
                    <a:lnTo>
                      <a:pt x="70" y="83"/>
                    </a:lnTo>
                    <a:lnTo>
                      <a:pt x="7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/>
              <p:cNvSpPr>
                <a:spLocks noEditPoints="1"/>
              </p:cNvSpPr>
              <p:nvPr/>
            </p:nvSpPr>
            <p:spPr bwMode="auto">
              <a:xfrm>
                <a:off x="4429" y="1120"/>
                <a:ext cx="169" cy="185"/>
              </a:xfrm>
              <a:custGeom>
                <a:avLst/>
                <a:gdLst>
                  <a:gd name="T0" fmla="*/ 70 w 169"/>
                  <a:gd name="T1" fmla="*/ 0 h 185"/>
                  <a:gd name="T2" fmla="*/ 98 w 169"/>
                  <a:gd name="T3" fmla="*/ 0 h 185"/>
                  <a:gd name="T4" fmla="*/ 169 w 169"/>
                  <a:gd name="T5" fmla="*/ 185 h 185"/>
                  <a:gd name="T6" fmla="*/ 142 w 169"/>
                  <a:gd name="T7" fmla="*/ 185 h 185"/>
                  <a:gd name="T8" fmla="*/ 121 w 169"/>
                  <a:gd name="T9" fmla="*/ 129 h 185"/>
                  <a:gd name="T10" fmla="*/ 46 w 169"/>
                  <a:gd name="T11" fmla="*/ 129 h 185"/>
                  <a:gd name="T12" fmla="*/ 25 w 169"/>
                  <a:gd name="T13" fmla="*/ 185 h 185"/>
                  <a:gd name="T14" fmla="*/ 0 w 169"/>
                  <a:gd name="T15" fmla="*/ 185 h 185"/>
                  <a:gd name="T16" fmla="*/ 70 w 169"/>
                  <a:gd name="T17" fmla="*/ 0 h 185"/>
                  <a:gd name="T18" fmla="*/ 53 w 169"/>
                  <a:gd name="T19" fmla="*/ 108 h 185"/>
                  <a:gd name="T20" fmla="*/ 114 w 169"/>
                  <a:gd name="T21" fmla="*/ 108 h 185"/>
                  <a:gd name="T22" fmla="*/ 84 w 169"/>
                  <a:gd name="T23" fmla="*/ 21 h 185"/>
                  <a:gd name="T24" fmla="*/ 84 w 169"/>
                  <a:gd name="T25" fmla="*/ 21 h 185"/>
                  <a:gd name="T26" fmla="*/ 53 w 169"/>
                  <a:gd name="T27" fmla="*/ 10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9" h="185">
                    <a:moveTo>
                      <a:pt x="70" y="0"/>
                    </a:moveTo>
                    <a:lnTo>
                      <a:pt x="98" y="0"/>
                    </a:lnTo>
                    <a:lnTo>
                      <a:pt x="169" y="185"/>
                    </a:lnTo>
                    <a:lnTo>
                      <a:pt x="142" y="185"/>
                    </a:lnTo>
                    <a:lnTo>
                      <a:pt x="121" y="129"/>
                    </a:lnTo>
                    <a:lnTo>
                      <a:pt x="46" y="129"/>
                    </a:lnTo>
                    <a:lnTo>
                      <a:pt x="25" y="185"/>
                    </a:lnTo>
                    <a:lnTo>
                      <a:pt x="0" y="185"/>
                    </a:lnTo>
                    <a:lnTo>
                      <a:pt x="70" y="0"/>
                    </a:lnTo>
                    <a:close/>
                    <a:moveTo>
                      <a:pt x="53" y="108"/>
                    </a:moveTo>
                    <a:lnTo>
                      <a:pt x="114" y="108"/>
                    </a:lnTo>
                    <a:lnTo>
                      <a:pt x="84" y="21"/>
                    </a:lnTo>
                    <a:lnTo>
                      <a:pt x="84" y="21"/>
                    </a:lnTo>
                    <a:lnTo>
                      <a:pt x="53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0"/>
              <p:cNvSpPr>
                <a:spLocks noEditPoints="1"/>
              </p:cNvSpPr>
              <p:nvPr/>
            </p:nvSpPr>
            <p:spPr bwMode="auto">
              <a:xfrm>
                <a:off x="4614" y="1120"/>
                <a:ext cx="21" cy="185"/>
              </a:xfrm>
              <a:custGeom>
                <a:avLst/>
                <a:gdLst>
                  <a:gd name="T0" fmla="*/ 21 w 21"/>
                  <a:gd name="T1" fmla="*/ 27 h 185"/>
                  <a:gd name="T2" fmla="*/ 0 w 21"/>
                  <a:gd name="T3" fmla="*/ 27 h 185"/>
                  <a:gd name="T4" fmla="*/ 0 w 21"/>
                  <a:gd name="T5" fmla="*/ 0 h 185"/>
                  <a:gd name="T6" fmla="*/ 21 w 21"/>
                  <a:gd name="T7" fmla="*/ 0 h 185"/>
                  <a:gd name="T8" fmla="*/ 21 w 21"/>
                  <a:gd name="T9" fmla="*/ 27 h 185"/>
                  <a:gd name="T10" fmla="*/ 0 w 21"/>
                  <a:gd name="T11" fmla="*/ 50 h 185"/>
                  <a:gd name="T12" fmla="*/ 21 w 21"/>
                  <a:gd name="T13" fmla="*/ 50 h 185"/>
                  <a:gd name="T14" fmla="*/ 21 w 21"/>
                  <a:gd name="T15" fmla="*/ 185 h 185"/>
                  <a:gd name="T16" fmla="*/ 0 w 21"/>
                  <a:gd name="T17" fmla="*/ 185 h 185"/>
                  <a:gd name="T18" fmla="*/ 0 w 21"/>
                  <a:gd name="T19" fmla="*/ 5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85">
                    <a:moveTo>
                      <a:pt x="21" y="27"/>
                    </a:moveTo>
                    <a:lnTo>
                      <a:pt x="0" y="27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7"/>
                    </a:lnTo>
                    <a:close/>
                    <a:moveTo>
                      <a:pt x="0" y="50"/>
                    </a:moveTo>
                    <a:lnTo>
                      <a:pt x="21" y="50"/>
                    </a:lnTo>
                    <a:lnTo>
                      <a:pt x="21" y="185"/>
                    </a:lnTo>
                    <a:lnTo>
                      <a:pt x="0" y="18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4668" y="1166"/>
                <a:ext cx="183" cy="139"/>
              </a:xfrm>
              <a:custGeom>
                <a:avLst/>
                <a:gdLst>
                  <a:gd name="T0" fmla="*/ 20 w 183"/>
                  <a:gd name="T1" fmla="*/ 4 h 139"/>
                  <a:gd name="T2" fmla="*/ 21 w 183"/>
                  <a:gd name="T3" fmla="*/ 24 h 139"/>
                  <a:gd name="T4" fmla="*/ 28 w 183"/>
                  <a:gd name="T5" fmla="*/ 15 h 139"/>
                  <a:gd name="T6" fmla="*/ 49 w 183"/>
                  <a:gd name="T7" fmla="*/ 2 h 139"/>
                  <a:gd name="T8" fmla="*/ 64 w 183"/>
                  <a:gd name="T9" fmla="*/ 0 h 139"/>
                  <a:gd name="T10" fmla="*/ 85 w 183"/>
                  <a:gd name="T11" fmla="*/ 6 h 139"/>
                  <a:gd name="T12" fmla="*/ 97 w 183"/>
                  <a:gd name="T13" fmla="*/ 18 h 139"/>
                  <a:gd name="T14" fmla="*/ 99 w 183"/>
                  <a:gd name="T15" fmla="*/ 24 h 139"/>
                  <a:gd name="T16" fmla="*/ 116 w 183"/>
                  <a:gd name="T17" fmla="*/ 8 h 139"/>
                  <a:gd name="T18" fmla="*/ 139 w 183"/>
                  <a:gd name="T19" fmla="*/ 0 h 139"/>
                  <a:gd name="T20" fmla="*/ 150 w 183"/>
                  <a:gd name="T21" fmla="*/ 2 h 139"/>
                  <a:gd name="T22" fmla="*/ 166 w 183"/>
                  <a:gd name="T23" fmla="*/ 6 h 139"/>
                  <a:gd name="T24" fmla="*/ 176 w 183"/>
                  <a:gd name="T25" fmla="*/ 15 h 139"/>
                  <a:gd name="T26" fmla="*/ 183 w 183"/>
                  <a:gd name="T27" fmla="*/ 31 h 139"/>
                  <a:gd name="T28" fmla="*/ 183 w 183"/>
                  <a:gd name="T29" fmla="*/ 139 h 139"/>
                  <a:gd name="T30" fmla="*/ 162 w 183"/>
                  <a:gd name="T31" fmla="*/ 51 h 139"/>
                  <a:gd name="T32" fmla="*/ 160 w 183"/>
                  <a:gd name="T33" fmla="*/ 38 h 139"/>
                  <a:gd name="T34" fmla="*/ 157 w 183"/>
                  <a:gd name="T35" fmla="*/ 29 h 139"/>
                  <a:gd name="T36" fmla="*/ 150 w 183"/>
                  <a:gd name="T37" fmla="*/ 22 h 139"/>
                  <a:gd name="T38" fmla="*/ 137 w 183"/>
                  <a:gd name="T39" fmla="*/ 20 h 139"/>
                  <a:gd name="T40" fmla="*/ 129 w 183"/>
                  <a:gd name="T41" fmla="*/ 22 h 139"/>
                  <a:gd name="T42" fmla="*/ 116 w 183"/>
                  <a:gd name="T43" fmla="*/ 26 h 139"/>
                  <a:gd name="T44" fmla="*/ 108 w 183"/>
                  <a:gd name="T45" fmla="*/ 35 h 139"/>
                  <a:gd name="T46" fmla="*/ 102 w 183"/>
                  <a:gd name="T47" fmla="*/ 47 h 139"/>
                  <a:gd name="T48" fmla="*/ 102 w 183"/>
                  <a:gd name="T49" fmla="*/ 139 h 139"/>
                  <a:gd name="T50" fmla="*/ 81 w 183"/>
                  <a:gd name="T51" fmla="*/ 51 h 139"/>
                  <a:gd name="T52" fmla="*/ 79 w 183"/>
                  <a:gd name="T53" fmla="*/ 38 h 139"/>
                  <a:gd name="T54" fmla="*/ 76 w 183"/>
                  <a:gd name="T55" fmla="*/ 29 h 139"/>
                  <a:gd name="T56" fmla="*/ 69 w 183"/>
                  <a:gd name="T57" fmla="*/ 22 h 139"/>
                  <a:gd name="T58" fmla="*/ 56 w 183"/>
                  <a:gd name="T59" fmla="*/ 20 h 139"/>
                  <a:gd name="T60" fmla="*/ 48 w 183"/>
                  <a:gd name="T61" fmla="*/ 22 h 139"/>
                  <a:gd name="T62" fmla="*/ 34 w 183"/>
                  <a:gd name="T63" fmla="*/ 29 h 139"/>
                  <a:gd name="T64" fmla="*/ 25 w 183"/>
                  <a:gd name="T65" fmla="*/ 40 h 139"/>
                  <a:gd name="T66" fmla="*/ 21 w 183"/>
                  <a:gd name="T67" fmla="*/ 54 h 139"/>
                  <a:gd name="T68" fmla="*/ 0 w 183"/>
                  <a:gd name="T6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3" h="139">
                    <a:moveTo>
                      <a:pt x="0" y="4"/>
                    </a:moveTo>
                    <a:lnTo>
                      <a:pt x="20" y="4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8" y="15"/>
                    </a:lnTo>
                    <a:lnTo>
                      <a:pt x="39" y="8"/>
                    </a:lnTo>
                    <a:lnTo>
                      <a:pt x="49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4" y="2"/>
                    </a:lnTo>
                    <a:lnTo>
                      <a:pt x="85" y="6"/>
                    </a:lnTo>
                    <a:lnTo>
                      <a:pt x="93" y="13"/>
                    </a:lnTo>
                    <a:lnTo>
                      <a:pt x="97" y="18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108" y="15"/>
                    </a:lnTo>
                    <a:lnTo>
                      <a:pt x="116" y="8"/>
                    </a:lnTo>
                    <a:lnTo>
                      <a:pt x="127" y="2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50" y="2"/>
                    </a:lnTo>
                    <a:lnTo>
                      <a:pt x="159" y="4"/>
                    </a:lnTo>
                    <a:lnTo>
                      <a:pt x="166" y="6"/>
                    </a:lnTo>
                    <a:lnTo>
                      <a:pt x="171" y="9"/>
                    </a:lnTo>
                    <a:lnTo>
                      <a:pt x="176" y="15"/>
                    </a:lnTo>
                    <a:lnTo>
                      <a:pt x="180" y="22"/>
                    </a:lnTo>
                    <a:lnTo>
                      <a:pt x="183" y="31"/>
                    </a:lnTo>
                    <a:lnTo>
                      <a:pt x="183" y="40"/>
                    </a:lnTo>
                    <a:lnTo>
                      <a:pt x="183" y="139"/>
                    </a:lnTo>
                    <a:lnTo>
                      <a:pt x="162" y="139"/>
                    </a:lnTo>
                    <a:lnTo>
                      <a:pt x="162" y="51"/>
                    </a:lnTo>
                    <a:lnTo>
                      <a:pt x="162" y="51"/>
                    </a:lnTo>
                    <a:lnTo>
                      <a:pt x="160" y="38"/>
                    </a:lnTo>
                    <a:lnTo>
                      <a:pt x="160" y="33"/>
                    </a:lnTo>
                    <a:lnTo>
                      <a:pt x="157" y="29"/>
                    </a:lnTo>
                    <a:lnTo>
                      <a:pt x="153" y="26"/>
                    </a:lnTo>
                    <a:lnTo>
                      <a:pt x="150" y="22"/>
                    </a:lnTo>
                    <a:lnTo>
                      <a:pt x="144" y="22"/>
                    </a:lnTo>
                    <a:lnTo>
                      <a:pt x="137" y="20"/>
                    </a:lnTo>
                    <a:lnTo>
                      <a:pt x="137" y="20"/>
                    </a:lnTo>
                    <a:lnTo>
                      <a:pt x="129" y="22"/>
                    </a:lnTo>
                    <a:lnTo>
                      <a:pt x="123" y="24"/>
                    </a:lnTo>
                    <a:lnTo>
                      <a:pt x="116" y="26"/>
                    </a:lnTo>
                    <a:lnTo>
                      <a:pt x="111" y="29"/>
                    </a:lnTo>
                    <a:lnTo>
                      <a:pt x="108" y="35"/>
                    </a:lnTo>
                    <a:lnTo>
                      <a:pt x="104" y="40"/>
                    </a:lnTo>
                    <a:lnTo>
                      <a:pt x="102" y="47"/>
                    </a:lnTo>
                    <a:lnTo>
                      <a:pt x="102" y="54"/>
                    </a:lnTo>
                    <a:lnTo>
                      <a:pt x="102" y="139"/>
                    </a:lnTo>
                    <a:lnTo>
                      <a:pt x="81" y="139"/>
                    </a:lnTo>
                    <a:lnTo>
                      <a:pt x="81" y="51"/>
                    </a:lnTo>
                    <a:lnTo>
                      <a:pt x="81" y="51"/>
                    </a:lnTo>
                    <a:lnTo>
                      <a:pt x="79" y="38"/>
                    </a:lnTo>
                    <a:lnTo>
                      <a:pt x="78" y="33"/>
                    </a:lnTo>
                    <a:lnTo>
                      <a:pt x="76" y="29"/>
                    </a:lnTo>
                    <a:lnTo>
                      <a:pt x="72" y="26"/>
                    </a:lnTo>
                    <a:lnTo>
                      <a:pt x="69" y="22"/>
                    </a:lnTo>
                    <a:lnTo>
                      <a:pt x="64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48" y="22"/>
                    </a:lnTo>
                    <a:lnTo>
                      <a:pt x="41" y="24"/>
                    </a:lnTo>
                    <a:lnTo>
                      <a:pt x="34" y="29"/>
                    </a:lnTo>
                    <a:lnTo>
                      <a:pt x="28" y="35"/>
                    </a:lnTo>
                    <a:lnTo>
                      <a:pt x="25" y="40"/>
                    </a:lnTo>
                    <a:lnTo>
                      <a:pt x="23" y="45"/>
                    </a:lnTo>
                    <a:lnTo>
                      <a:pt x="21" y="54"/>
                    </a:lnTo>
                    <a:lnTo>
                      <a:pt x="21" y="139"/>
                    </a:lnTo>
                    <a:lnTo>
                      <a:pt x="0" y="13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806" y="1464"/>
                <a:ext cx="95" cy="122"/>
              </a:xfrm>
              <a:custGeom>
                <a:avLst/>
                <a:gdLst>
                  <a:gd name="T0" fmla="*/ 39 w 95"/>
                  <a:gd name="T1" fmla="*/ 122 h 122"/>
                  <a:gd name="T2" fmla="*/ 39 w 95"/>
                  <a:gd name="T3" fmla="*/ 14 h 122"/>
                  <a:gd name="T4" fmla="*/ 0 w 95"/>
                  <a:gd name="T5" fmla="*/ 14 h 122"/>
                  <a:gd name="T6" fmla="*/ 0 w 95"/>
                  <a:gd name="T7" fmla="*/ 0 h 122"/>
                  <a:gd name="T8" fmla="*/ 95 w 95"/>
                  <a:gd name="T9" fmla="*/ 0 h 122"/>
                  <a:gd name="T10" fmla="*/ 95 w 95"/>
                  <a:gd name="T11" fmla="*/ 14 h 122"/>
                  <a:gd name="T12" fmla="*/ 56 w 95"/>
                  <a:gd name="T13" fmla="*/ 14 h 122"/>
                  <a:gd name="T14" fmla="*/ 56 w 95"/>
                  <a:gd name="T15" fmla="*/ 122 h 122"/>
                  <a:gd name="T16" fmla="*/ 39 w 95"/>
                  <a:gd name="T1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22">
                    <a:moveTo>
                      <a:pt x="39" y="122"/>
                    </a:moveTo>
                    <a:lnTo>
                      <a:pt x="39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95" y="0"/>
                    </a:lnTo>
                    <a:lnTo>
                      <a:pt x="95" y="14"/>
                    </a:lnTo>
                    <a:lnTo>
                      <a:pt x="56" y="14"/>
                    </a:lnTo>
                    <a:lnTo>
                      <a:pt x="56" y="122"/>
                    </a:lnTo>
                    <a:lnTo>
                      <a:pt x="39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901" y="1498"/>
                <a:ext cx="70" cy="90"/>
              </a:xfrm>
              <a:custGeom>
                <a:avLst/>
                <a:gdLst>
                  <a:gd name="T0" fmla="*/ 58 w 70"/>
                  <a:gd name="T1" fmla="*/ 88 h 90"/>
                  <a:gd name="T2" fmla="*/ 58 w 70"/>
                  <a:gd name="T3" fmla="*/ 76 h 90"/>
                  <a:gd name="T4" fmla="*/ 58 w 70"/>
                  <a:gd name="T5" fmla="*/ 76 h 90"/>
                  <a:gd name="T6" fmla="*/ 53 w 70"/>
                  <a:gd name="T7" fmla="*/ 83 h 90"/>
                  <a:gd name="T8" fmla="*/ 46 w 70"/>
                  <a:gd name="T9" fmla="*/ 86 h 90"/>
                  <a:gd name="T10" fmla="*/ 39 w 70"/>
                  <a:gd name="T11" fmla="*/ 90 h 90"/>
                  <a:gd name="T12" fmla="*/ 30 w 70"/>
                  <a:gd name="T13" fmla="*/ 90 h 90"/>
                  <a:gd name="T14" fmla="*/ 30 w 70"/>
                  <a:gd name="T15" fmla="*/ 90 h 90"/>
                  <a:gd name="T16" fmla="*/ 23 w 70"/>
                  <a:gd name="T17" fmla="*/ 90 h 90"/>
                  <a:gd name="T18" fmla="*/ 16 w 70"/>
                  <a:gd name="T19" fmla="*/ 88 h 90"/>
                  <a:gd name="T20" fmla="*/ 16 w 70"/>
                  <a:gd name="T21" fmla="*/ 88 h 90"/>
                  <a:gd name="T22" fmla="*/ 9 w 70"/>
                  <a:gd name="T23" fmla="*/ 85 h 90"/>
                  <a:gd name="T24" fmla="*/ 5 w 70"/>
                  <a:gd name="T25" fmla="*/ 81 h 90"/>
                  <a:gd name="T26" fmla="*/ 5 w 70"/>
                  <a:gd name="T27" fmla="*/ 81 h 90"/>
                  <a:gd name="T28" fmla="*/ 2 w 70"/>
                  <a:gd name="T29" fmla="*/ 76 h 90"/>
                  <a:gd name="T30" fmla="*/ 0 w 70"/>
                  <a:gd name="T31" fmla="*/ 68 h 90"/>
                  <a:gd name="T32" fmla="*/ 0 w 70"/>
                  <a:gd name="T33" fmla="*/ 68 h 90"/>
                  <a:gd name="T34" fmla="*/ 0 w 70"/>
                  <a:gd name="T35" fmla="*/ 54 h 90"/>
                  <a:gd name="T36" fmla="*/ 0 w 70"/>
                  <a:gd name="T37" fmla="*/ 0 h 90"/>
                  <a:gd name="T38" fmla="*/ 14 w 70"/>
                  <a:gd name="T39" fmla="*/ 0 h 90"/>
                  <a:gd name="T40" fmla="*/ 14 w 70"/>
                  <a:gd name="T41" fmla="*/ 49 h 90"/>
                  <a:gd name="T42" fmla="*/ 14 w 70"/>
                  <a:gd name="T43" fmla="*/ 49 h 90"/>
                  <a:gd name="T44" fmla="*/ 16 w 70"/>
                  <a:gd name="T45" fmla="*/ 65 h 90"/>
                  <a:gd name="T46" fmla="*/ 16 w 70"/>
                  <a:gd name="T47" fmla="*/ 65 h 90"/>
                  <a:gd name="T48" fmla="*/ 18 w 70"/>
                  <a:gd name="T49" fmla="*/ 70 h 90"/>
                  <a:gd name="T50" fmla="*/ 21 w 70"/>
                  <a:gd name="T51" fmla="*/ 74 h 90"/>
                  <a:gd name="T52" fmla="*/ 21 w 70"/>
                  <a:gd name="T53" fmla="*/ 74 h 90"/>
                  <a:gd name="T54" fmla="*/ 26 w 70"/>
                  <a:gd name="T55" fmla="*/ 77 h 90"/>
                  <a:gd name="T56" fmla="*/ 33 w 70"/>
                  <a:gd name="T57" fmla="*/ 77 h 90"/>
                  <a:gd name="T58" fmla="*/ 33 w 70"/>
                  <a:gd name="T59" fmla="*/ 77 h 90"/>
                  <a:gd name="T60" fmla="*/ 39 w 70"/>
                  <a:gd name="T61" fmla="*/ 77 h 90"/>
                  <a:gd name="T62" fmla="*/ 46 w 70"/>
                  <a:gd name="T63" fmla="*/ 74 h 90"/>
                  <a:gd name="T64" fmla="*/ 46 w 70"/>
                  <a:gd name="T65" fmla="*/ 74 h 90"/>
                  <a:gd name="T66" fmla="*/ 51 w 70"/>
                  <a:gd name="T67" fmla="*/ 70 h 90"/>
                  <a:gd name="T68" fmla="*/ 53 w 70"/>
                  <a:gd name="T69" fmla="*/ 65 h 90"/>
                  <a:gd name="T70" fmla="*/ 53 w 70"/>
                  <a:gd name="T71" fmla="*/ 65 h 90"/>
                  <a:gd name="T72" fmla="*/ 56 w 70"/>
                  <a:gd name="T73" fmla="*/ 58 h 90"/>
                  <a:gd name="T74" fmla="*/ 56 w 70"/>
                  <a:gd name="T75" fmla="*/ 47 h 90"/>
                  <a:gd name="T76" fmla="*/ 56 w 70"/>
                  <a:gd name="T77" fmla="*/ 0 h 90"/>
                  <a:gd name="T78" fmla="*/ 70 w 70"/>
                  <a:gd name="T79" fmla="*/ 0 h 90"/>
                  <a:gd name="T80" fmla="*/ 70 w 70"/>
                  <a:gd name="T81" fmla="*/ 88 h 90"/>
                  <a:gd name="T82" fmla="*/ 58 w 70"/>
                  <a:gd name="T8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" h="90">
                    <a:moveTo>
                      <a:pt x="58" y="88"/>
                    </a:moveTo>
                    <a:lnTo>
                      <a:pt x="58" y="76"/>
                    </a:lnTo>
                    <a:lnTo>
                      <a:pt x="58" y="76"/>
                    </a:lnTo>
                    <a:lnTo>
                      <a:pt x="53" y="83"/>
                    </a:lnTo>
                    <a:lnTo>
                      <a:pt x="46" y="86"/>
                    </a:lnTo>
                    <a:lnTo>
                      <a:pt x="39" y="90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23" y="9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9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2" y="7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8" y="70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6" y="77"/>
                    </a:lnTo>
                    <a:lnTo>
                      <a:pt x="33" y="77"/>
                    </a:lnTo>
                    <a:lnTo>
                      <a:pt x="33" y="77"/>
                    </a:lnTo>
                    <a:lnTo>
                      <a:pt x="39" y="77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51" y="70"/>
                    </a:lnTo>
                    <a:lnTo>
                      <a:pt x="53" y="65"/>
                    </a:lnTo>
                    <a:lnTo>
                      <a:pt x="53" y="65"/>
                    </a:lnTo>
                    <a:lnTo>
                      <a:pt x="56" y="58"/>
                    </a:lnTo>
                    <a:lnTo>
                      <a:pt x="56" y="47"/>
                    </a:lnTo>
                    <a:lnTo>
                      <a:pt x="56" y="0"/>
                    </a:lnTo>
                    <a:lnTo>
                      <a:pt x="70" y="0"/>
                    </a:lnTo>
                    <a:lnTo>
                      <a:pt x="70" y="88"/>
                    </a:lnTo>
                    <a:lnTo>
                      <a:pt x="58" y="8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987" y="1494"/>
                <a:ext cx="118" cy="92"/>
              </a:xfrm>
              <a:custGeom>
                <a:avLst/>
                <a:gdLst>
                  <a:gd name="T0" fmla="*/ 0 w 118"/>
                  <a:gd name="T1" fmla="*/ 4 h 92"/>
                  <a:gd name="T2" fmla="*/ 13 w 118"/>
                  <a:gd name="T3" fmla="*/ 17 h 92"/>
                  <a:gd name="T4" fmla="*/ 18 w 118"/>
                  <a:gd name="T5" fmla="*/ 9 h 92"/>
                  <a:gd name="T6" fmla="*/ 25 w 118"/>
                  <a:gd name="T7" fmla="*/ 6 h 92"/>
                  <a:gd name="T8" fmla="*/ 39 w 118"/>
                  <a:gd name="T9" fmla="*/ 0 h 92"/>
                  <a:gd name="T10" fmla="*/ 48 w 118"/>
                  <a:gd name="T11" fmla="*/ 2 h 92"/>
                  <a:gd name="T12" fmla="*/ 55 w 118"/>
                  <a:gd name="T13" fmla="*/ 6 h 92"/>
                  <a:gd name="T14" fmla="*/ 64 w 118"/>
                  <a:gd name="T15" fmla="*/ 17 h 92"/>
                  <a:gd name="T16" fmla="*/ 71 w 118"/>
                  <a:gd name="T17" fmla="*/ 9 h 92"/>
                  <a:gd name="T18" fmla="*/ 83 w 118"/>
                  <a:gd name="T19" fmla="*/ 2 h 92"/>
                  <a:gd name="T20" fmla="*/ 92 w 118"/>
                  <a:gd name="T21" fmla="*/ 0 h 92"/>
                  <a:gd name="T22" fmla="*/ 108 w 118"/>
                  <a:gd name="T23" fmla="*/ 6 h 92"/>
                  <a:gd name="T24" fmla="*/ 111 w 118"/>
                  <a:gd name="T25" fmla="*/ 9 h 92"/>
                  <a:gd name="T26" fmla="*/ 116 w 118"/>
                  <a:gd name="T27" fmla="*/ 18 h 92"/>
                  <a:gd name="T28" fmla="*/ 118 w 118"/>
                  <a:gd name="T29" fmla="*/ 92 h 92"/>
                  <a:gd name="T30" fmla="*/ 104 w 118"/>
                  <a:gd name="T31" fmla="*/ 36 h 92"/>
                  <a:gd name="T32" fmla="*/ 102 w 118"/>
                  <a:gd name="T33" fmla="*/ 24 h 92"/>
                  <a:gd name="T34" fmla="*/ 101 w 118"/>
                  <a:gd name="T35" fmla="*/ 20 h 92"/>
                  <a:gd name="T36" fmla="*/ 97 w 118"/>
                  <a:gd name="T37" fmla="*/ 17 h 92"/>
                  <a:gd name="T38" fmla="*/ 88 w 118"/>
                  <a:gd name="T39" fmla="*/ 15 h 92"/>
                  <a:gd name="T40" fmla="*/ 79 w 118"/>
                  <a:gd name="T41" fmla="*/ 17 h 92"/>
                  <a:gd name="T42" fmla="*/ 72 w 118"/>
                  <a:gd name="T43" fmla="*/ 20 h 92"/>
                  <a:gd name="T44" fmla="*/ 69 w 118"/>
                  <a:gd name="T45" fmla="*/ 29 h 92"/>
                  <a:gd name="T46" fmla="*/ 67 w 118"/>
                  <a:gd name="T47" fmla="*/ 92 h 92"/>
                  <a:gd name="T48" fmla="*/ 51 w 118"/>
                  <a:gd name="T49" fmla="*/ 35 h 92"/>
                  <a:gd name="T50" fmla="*/ 51 w 118"/>
                  <a:gd name="T51" fmla="*/ 26 h 92"/>
                  <a:gd name="T52" fmla="*/ 48 w 118"/>
                  <a:gd name="T53" fmla="*/ 20 h 92"/>
                  <a:gd name="T54" fmla="*/ 35 w 118"/>
                  <a:gd name="T55" fmla="*/ 15 h 92"/>
                  <a:gd name="T56" fmla="*/ 30 w 118"/>
                  <a:gd name="T57" fmla="*/ 15 h 92"/>
                  <a:gd name="T58" fmla="*/ 25 w 118"/>
                  <a:gd name="T59" fmla="*/ 18 h 92"/>
                  <a:gd name="T60" fmla="*/ 18 w 118"/>
                  <a:gd name="T61" fmla="*/ 27 h 92"/>
                  <a:gd name="T62" fmla="*/ 16 w 118"/>
                  <a:gd name="T63" fmla="*/ 36 h 92"/>
                  <a:gd name="T64" fmla="*/ 14 w 118"/>
                  <a:gd name="T6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8" h="92">
                    <a:moveTo>
                      <a:pt x="0" y="92"/>
                    </a:moveTo>
                    <a:lnTo>
                      <a:pt x="0" y="4"/>
                    </a:lnTo>
                    <a:lnTo>
                      <a:pt x="13" y="4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8" y="9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8" y="2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60" y="9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1" y="9"/>
                    </a:lnTo>
                    <a:lnTo>
                      <a:pt x="76" y="6"/>
                    </a:lnTo>
                    <a:lnTo>
                      <a:pt x="83" y="2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2" y="2"/>
                    </a:lnTo>
                    <a:lnTo>
                      <a:pt x="108" y="6"/>
                    </a:lnTo>
                    <a:lnTo>
                      <a:pt x="111" y="9"/>
                    </a:lnTo>
                    <a:lnTo>
                      <a:pt x="111" y="9"/>
                    </a:lnTo>
                    <a:lnTo>
                      <a:pt x="115" y="13"/>
                    </a:lnTo>
                    <a:lnTo>
                      <a:pt x="116" y="18"/>
                    </a:lnTo>
                    <a:lnTo>
                      <a:pt x="118" y="31"/>
                    </a:lnTo>
                    <a:lnTo>
                      <a:pt x="118" y="92"/>
                    </a:lnTo>
                    <a:lnTo>
                      <a:pt x="104" y="92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1" y="20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79" y="17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1" y="24"/>
                    </a:lnTo>
                    <a:lnTo>
                      <a:pt x="69" y="29"/>
                    </a:lnTo>
                    <a:lnTo>
                      <a:pt x="67" y="40"/>
                    </a:lnTo>
                    <a:lnTo>
                      <a:pt x="67" y="92"/>
                    </a:lnTo>
                    <a:lnTo>
                      <a:pt x="51" y="92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26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4" y="15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0" y="15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0" y="22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36"/>
                    </a:lnTo>
                    <a:lnTo>
                      <a:pt x="14" y="47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5"/>
              <p:cNvSpPr>
                <a:spLocks noEditPoints="1"/>
              </p:cNvSpPr>
              <p:nvPr/>
            </p:nvSpPr>
            <p:spPr bwMode="auto">
              <a:xfrm>
                <a:off x="4114" y="1494"/>
                <a:ext cx="81" cy="94"/>
              </a:xfrm>
              <a:custGeom>
                <a:avLst/>
                <a:gdLst>
                  <a:gd name="T0" fmla="*/ 0 w 81"/>
                  <a:gd name="T1" fmla="*/ 47 h 94"/>
                  <a:gd name="T2" fmla="*/ 3 w 81"/>
                  <a:gd name="T3" fmla="*/ 26 h 94"/>
                  <a:gd name="T4" fmla="*/ 12 w 81"/>
                  <a:gd name="T5" fmla="*/ 11 h 94"/>
                  <a:gd name="T6" fmla="*/ 19 w 81"/>
                  <a:gd name="T7" fmla="*/ 8 h 94"/>
                  <a:gd name="T8" fmla="*/ 33 w 81"/>
                  <a:gd name="T9" fmla="*/ 2 h 94"/>
                  <a:gd name="T10" fmla="*/ 40 w 81"/>
                  <a:gd name="T11" fmla="*/ 0 h 94"/>
                  <a:gd name="T12" fmla="*/ 56 w 81"/>
                  <a:gd name="T13" fmla="*/ 4 h 94"/>
                  <a:gd name="T14" fmla="*/ 70 w 81"/>
                  <a:gd name="T15" fmla="*/ 13 h 94"/>
                  <a:gd name="T16" fmla="*/ 76 w 81"/>
                  <a:gd name="T17" fmla="*/ 20 h 94"/>
                  <a:gd name="T18" fmla="*/ 81 w 81"/>
                  <a:gd name="T19" fmla="*/ 36 h 94"/>
                  <a:gd name="T20" fmla="*/ 81 w 81"/>
                  <a:gd name="T21" fmla="*/ 47 h 94"/>
                  <a:gd name="T22" fmla="*/ 77 w 81"/>
                  <a:gd name="T23" fmla="*/ 74 h 94"/>
                  <a:gd name="T24" fmla="*/ 70 w 81"/>
                  <a:gd name="T25" fmla="*/ 83 h 94"/>
                  <a:gd name="T26" fmla="*/ 62 w 81"/>
                  <a:gd name="T27" fmla="*/ 89 h 94"/>
                  <a:gd name="T28" fmla="*/ 40 w 81"/>
                  <a:gd name="T29" fmla="*/ 94 h 94"/>
                  <a:gd name="T30" fmla="*/ 32 w 81"/>
                  <a:gd name="T31" fmla="*/ 94 h 94"/>
                  <a:gd name="T32" fmla="*/ 18 w 81"/>
                  <a:gd name="T33" fmla="*/ 89 h 94"/>
                  <a:gd name="T34" fmla="*/ 10 w 81"/>
                  <a:gd name="T35" fmla="*/ 83 h 94"/>
                  <a:gd name="T36" fmla="*/ 2 w 81"/>
                  <a:gd name="T37" fmla="*/ 69 h 94"/>
                  <a:gd name="T38" fmla="*/ 0 w 81"/>
                  <a:gd name="T39" fmla="*/ 47 h 94"/>
                  <a:gd name="T40" fmla="*/ 14 w 81"/>
                  <a:gd name="T41" fmla="*/ 47 h 94"/>
                  <a:gd name="T42" fmla="*/ 16 w 81"/>
                  <a:gd name="T43" fmla="*/ 63 h 94"/>
                  <a:gd name="T44" fmla="*/ 23 w 81"/>
                  <a:gd name="T45" fmla="*/ 74 h 94"/>
                  <a:gd name="T46" fmla="*/ 26 w 81"/>
                  <a:gd name="T47" fmla="*/ 78 h 94"/>
                  <a:gd name="T48" fmla="*/ 35 w 81"/>
                  <a:gd name="T49" fmla="*/ 81 h 94"/>
                  <a:gd name="T50" fmla="*/ 40 w 81"/>
                  <a:gd name="T51" fmla="*/ 83 h 94"/>
                  <a:gd name="T52" fmla="*/ 51 w 81"/>
                  <a:gd name="T53" fmla="*/ 80 h 94"/>
                  <a:gd name="T54" fmla="*/ 60 w 81"/>
                  <a:gd name="T55" fmla="*/ 74 h 94"/>
                  <a:gd name="T56" fmla="*/ 62 w 81"/>
                  <a:gd name="T57" fmla="*/ 69 h 94"/>
                  <a:gd name="T58" fmla="*/ 67 w 81"/>
                  <a:gd name="T59" fmla="*/ 47 h 94"/>
                  <a:gd name="T60" fmla="*/ 65 w 81"/>
                  <a:gd name="T61" fmla="*/ 33 h 94"/>
                  <a:gd name="T62" fmla="*/ 60 w 81"/>
                  <a:gd name="T63" fmla="*/ 22 h 94"/>
                  <a:gd name="T64" fmla="*/ 54 w 81"/>
                  <a:gd name="T65" fmla="*/ 18 h 94"/>
                  <a:gd name="T66" fmla="*/ 46 w 81"/>
                  <a:gd name="T67" fmla="*/ 15 h 94"/>
                  <a:gd name="T68" fmla="*/ 40 w 81"/>
                  <a:gd name="T69" fmla="*/ 13 h 94"/>
                  <a:gd name="T70" fmla="*/ 30 w 81"/>
                  <a:gd name="T71" fmla="*/ 17 h 94"/>
                  <a:gd name="T72" fmla="*/ 23 w 81"/>
                  <a:gd name="T73" fmla="*/ 22 h 94"/>
                  <a:gd name="T74" fmla="*/ 19 w 81"/>
                  <a:gd name="T75" fmla="*/ 27 h 94"/>
                  <a:gd name="T76" fmla="*/ 14 w 81"/>
                  <a:gd name="T77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" h="94">
                    <a:moveTo>
                      <a:pt x="0" y="47"/>
                    </a:moveTo>
                    <a:lnTo>
                      <a:pt x="0" y="47"/>
                    </a:lnTo>
                    <a:lnTo>
                      <a:pt x="0" y="36"/>
                    </a:lnTo>
                    <a:lnTo>
                      <a:pt x="3" y="26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63" y="8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6" y="20"/>
                    </a:lnTo>
                    <a:lnTo>
                      <a:pt x="79" y="27"/>
                    </a:lnTo>
                    <a:lnTo>
                      <a:pt x="81" y="36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6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0" y="83"/>
                    </a:lnTo>
                    <a:lnTo>
                      <a:pt x="62" y="89"/>
                    </a:lnTo>
                    <a:lnTo>
                      <a:pt x="62" y="89"/>
                    </a:lnTo>
                    <a:lnTo>
                      <a:pt x="51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32" y="94"/>
                    </a:lnTo>
                    <a:lnTo>
                      <a:pt x="25" y="92"/>
                    </a:lnTo>
                    <a:lnTo>
                      <a:pt x="18" y="89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5" y="76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  <a:moveTo>
                      <a:pt x="14" y="47"/>
                    </a:moveTo>
                    <a:lnTo>
                      <a:pt x="14" y="47"/>
                    </a:lnTo>
                    <a:lnTo>
                      <a:pt x="16" y="63"/>
                    </a:lnTo>
                    <a:lnTo>
                      <a:pt x="19" y="69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6" y="78"/>
                    </a:lnTo>
                    <a:lnTo>
                      <a:pt x="30" y="80"/>
                    </a:lnTo>
                    <a:lnTo>
                      <a:pt x="35" y="81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6" y="81"/>
                    </a:lnTo>
                    <a:lnTo>
                      <a:pt x="51" y="80"/>
                    </a:lnTo>
                    <a:lnTo>
                      <a:pt x="54" y="78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2" y="69"/>
                    </a:lnTo>
                    <a:lnTo>
                      <a:pt x="65" y="63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5" y="33"/>
                    </a:lnTo>
                    <a:lnTo>
                      <a:pt x="62" y="27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4" y="18"/>
                    </a:lnTo>
                    <a:lnTo>
                      <a:pt x="51" y="17"/>
                    </a:lnTo>
                    <a:lnTo>
                      <a:pt x="46" y="15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5" y="15"/>
                    </a:lnTo>
                    <a:lnTo>
                      <a:pt x="30" y="17"/>
                    </a:lnTo>
                    <a:lnTo>
                      <a:pt x="26" y="18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19" y="27"/>
                    </a:lnTo>
                    <a:lnTo>
                      <a:pt x="16" y="33"/>
                    </a:lnTo>
                    <a:lnTo>
                      <a:pt x="14" y="47"/>
                    </a:ln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auto">
              <a:xfrm>
                <a:off x="4204" y="1494"/>
                <a:ext cx="47" cy="92"/>
              </a:xfrm>
              <a:custGeom>
                <a:avLst/>
                <a:gdLst>
                  <a:gd name="T0" fmla="*/ 0 w 47"/>
                  <a:gd name="T1" fmla="*/ 92 h 92"/>
                  <a:gd name="T2" fmla="*/ 0 w 47"/>
                  <a:gd name="T3" fmla="*/ 4 h 92"/>
                  <a:gd name="T4" fmla="*/ 14 w 47"/>
                  <a:gd name="T5" fmla="*/ 4 h 92"/>
                  <a:gd name="T6" fmla="*/ 14 w 47"/>
                  <a:gd name="T7" fmla="*/ 17 h 92"/>
                  <a:gd name="T8" fmla="*/ 14 w 47"/>
                  <a:gd name="T9" fmla="*/ 17 h 92"/>
                  <a:gd name="T10" fmla="*/ 19 w 47"/>
                  <a:gd name="T11" fmla="*/ 9 h 92"/>
                  <a:gd name="T12" fmla="*/ 23 w 47"/>
                  <a:gd name="T13" fmla="*/ 4 h 92"/>
                  <a:gd name="T14" fmla="*/ 23 w 47"/>
                  <a:gd name="T15" fmla="*/ 4 h 92"/>
                  <a:gd name="T16" fmla="*/ 28 w 47"/>
                  <a:gd name="T17" fmla="*/ 2 h 92"/>
                  <a:gd name="T18" fmla="*/ 33 w 47"/>
                  <a:gd name="T19" fmla="*/ 0 h 92"/>
                  <a:gd name="T20" fmla="*/ 33 w 47"/>
                  <a:gd name="T21" fmla="*/ 0 h 92"/>
                  <a:gd name="T22" fmla="*/ 40 w 47"/>
                  <a:gd name="T23" fmla="*/ 2 h 92"/>
                  <a:gd name="T24" fmla="*/ 47 w 47"/>
                  <a:gd name="T25" fmla="*/ 6 h 92"/>
                  <a:gd name="T26" fmla="*/ 44 w 47"/>
                  <a:gd name="T27" fmla="*/ 20 h 92"/>
                  <a:gd name="T28" fmla="*/ 44 w 47"/>
                  <a:gd name="T29" fmla="*/ 20 h 92"/>
                  <a:gd name="T30" fmla="*/ 37 w 47"/>
                  <a:gd name="T31" fmla="*/ 18 h 92"/>
                  <a:gd name="T32" fmla="*/ 31 w 47"/>
                  <a:gd name="T33" fmla="*/ 17 h 92"/>
                  <a:gd name="T34" fmla="*/ 31 w 47"/>
                  <a:gd name="T35" fmla="*/ 17 h 92"/>
                  <a:gd name="T36" fmla="*/ 28 w 47"/>
                  <a:gd name="T37" fmla="*/ 18 h 92"/>
                  <a:gd name="T38" fmla="*/ 23 w 47"/>
                  <a:gd name="T39" fmla="*/ 20 h 92"/>
                  <a:gd name="T40" fmla="*/ 23 w 47"/>
                  <a:gd name="T41" fmla="*/ 20 h 92"/>
                  <a:gd name="T42" fmla="*/ 19 w 47"/>
                  <a:gd name="T43" fmla="*/ 24 h 92"/>
                  <a:gd name="T44" fmla="*/ 17 w 47"/>
                  <a:gd name="T45" fmla="*/ 27 h 92"/>
                  <a:gd name="T46" fmla="*/ 17 w 47"/>
                  <a:gd name="T47" fmla="*/ 27 h 92"/>
                  <a:gd name="T48" fmla="*/ 15 w 47"/>
                  <a:gd name="T49" fmla="*/ 36 h 92"/>
                  <a:gd name="T50" fmla="*/ 15 w 47"/>
                  <a:gd name="T51" fmla="*/ 45 h 92"/>
                  <a:gd name="T52" fmla="*/ 15 w 47"/>
                  <a:gd name="T53" fmla="*/ 92 h 92"/>
                  <a:gd name="T54" fmla="*/ 0 w 47"/>
                  <a:gd name="T5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8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0" y="2"/>
                    </a:lnTo>
                    <a:lnTo>
                      <a:pt x="47" y="6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37" y="18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8" y="18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19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36"/>
                    </a:lnTo>
                    <a:lnTo>
                      <a:pt x="15" y="45"/>
                    </a:lnTo>
                    <a:lnTo>
                      <a:pt x="15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4292" y="1464"/>
                <a:ext cx="116" cy="122"/>
              </a:xfrm>
              <a:custGeom>
                <a:avLst/>
                <a:gdLst>
                  <a:gd name="T0" fmla="*/ 0 w 116"/>
                  <a:gd name="T1" fmla="*/ 122 h 122"/>
                  <a:gd name="T2" fmla="*/ 0 w 116"/>
                  <a:gd name="T3" fmla="*/ 0 h 122"/>
                  <a:gd name="T4" fmla="*/ 24 w 116"/>
                  <a:gd name="T5" fmla="*/ 0 h 122"/>
                  <a:gd name="T6" fmla="*/ 52 w 116"/>
                  <a:gd name="T7" fmla="*/ 86 h 122"/>
                  <a:gd name="T8" fmla="*/ 52 w 116"/>
                  <a:gd name="T9" fmla="*/ 86 h 122"/>
                  <a:gd name="T10" fmla="*/ 59 w 116"/>
                  <a:gd name="T11" fmla="*/ 104 h 122"/>
                  <a:gd name="T12" fmla="*/ 59 w 116"/>
                  <a:gd name="T13" fmla="*/ 104 h 122"/>
                  <a:gd name="T14" fmla="*/ 65 w 116"/>
                  <a:gd name="T15" fmla="*/ 84 h 122"/>
                  <a:gd name="T16" fmla="*/ 95 w 116"/>
                  <a:gd name="T17" fmla="*/ 0 h 122"/>
                  <a:gd name="T18" fmla="*/ 116 w 116"/>
                  <a:gd name="T19" fmla="*/ 0 h 122"/>
                  <a:gd name="T20" fmla="*/ 116 w 116"/>
                  <a:gd name="T21" fmla="*/ 122 h 122"/>
                  <a:gd name="T22" fmla="*/ 100 w 116"/>
                  <a:gd name="T23" fmla="*/ 122 h 122"/>
                  <a:gd name="T24" fmla="*/ 100 w 116"/>
                  <a:gd name="T25" fmla="*/ 19 h 122"/>
                  <a:gd name="T26" fmla="*/ 65 w 116"/>
                  <a:gd name="T27" fmla="*/ 122 h 122"/>
                  <a:gd name="T28" fmla="*/ 51 w 116"/>
                  <a:gd name="T29" fmla="*/ 122 h 122"/>
                  <a:gd name="T30" fmla="*/ 15 w 116"/>
                  <a:gd name="T31" fmla="*/ 18 h 122"/>
                  <a:gd name="T32" fmla="*/ 15 w 116"/>
                  <a:gd name="T33" fmla="*/ 122 h 122"/>
                  <a:gd name="T34" fmla="*/ 0 w 116"/>
                  <a:gd name="T3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122">
                    <a:moveTo>
                      <a:pt x="0" y="122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59" y="104"/>
                    </a:lnTo>
                    <a:lnTo>
                      <a:pt x="59" y="104"/>
                    </a:lnTo>
                    <a:lnTo>
                      <a:pt x="65" y="84"/>
                    </a:lnTo>
                    <a:lnTo>
                      <a:pt x="95" y="0"/>
                    </a:lnTo>
                    <a:lnTo>
                      <a:pt x="116" y="0"/>
                    </a:lnTo>
                    <a:lnTo>
                      <a:pt x="116" y="122"/>
                    </a:lnTo>
                    <a:lnTo>
                      <a:pt x="100" y="122"/>
                    </a:lnTo>
                    <a:lnTo>
                      <a:pt x="100" y="19"/>
                    </a:lnTo>
                    <a:lnTo>
                      <a:pt x="65" y="122"/>
                    </a:lnTo>
                    <a:lnTo>
                      <a:pt x="51" y="122"/>
                    </a:lnTo>
                    <a:lnTo>
                      <a:pt x="15" y="18"/>
                    </a:lnTo>
                    <a:lnTo>
                      <a:pt x="15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8"/>
              <p:cNvSpPr>
                <a:spLocks noEditPoints="1"/>
              </p:cNvSpPr>
              <p:nvPr/>
            </p:nvSpPr>
            <p:spPr bwMode="auto">
              <a:xfrm>
                <a:off x="4424" y="1464"/>
                <a:ext cx="14" cy="122"/>
              </a:xfrm>
              <a:custGeom>
                <a:avLst/>
                <a:gdLst>
                  <a:gd name="T0" fmla="*/ 0 w 14"/>
                  <a:gd name="T1" fmla="*/ 16 h 122"/>
                  <a:gd name="T2" fmla="*/ 0 w 14"/>
                  <a:gd name="T3" fmla="*/ 0 h 122"/>
                  <a:gd name="T4" fmla="*/ 14 w 14"/>
                  <a:gd name="T5" fmla="*/ 0 h 122"/>
                  <a:gd name="T6" fmla="*/ 14 w 14"/>
                  <a:gd name="T7" fmla="*/ 16 h 122"/>
                  <a:gd name="T8" fmla="*/ 0 w 14"/>
                  <a:gd name="T9" fmla="*/ 16 h 122"/>
                  <a:gd name="T10" fmla="*/ 0 w 14"/>
                  <a:gd name="T11" fmla="*/ 122 h 122"/>
                  <a:gd name="T12" fmla="*/ 0 w 14"/>
                  <a:gd name="T13" fmla="*/ 34 h 122"/>
                  <a:gd name="T14" fmla="*/ 14 w 14"/>
                  <a:gd name="T15" fmla="*/ 34 h 122"/>
                  <a:gd name="T16" fmla="*/ 14 w 14"/>
                  <a:gd name="T17" fmla="*/ 122 h 122"/>
                  <a:gd name="T18" fmla="*/ 0 w 14"/>
                  <a:gd name="T1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2">
                    <a:moveTo>
                      <a:pt x="0" y="16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6"/>
                    </a:lnTo>
                    <a:lnTo>
                      <a:pt x="0" y="16"/>
                    </a:lnTo>
                    <a:close/>
                    <a:moveTo>
                      <a:pt x="0" y="122"/>
                    </a:moveTo>
                    <a:lnTo>
                      <a:pt x="0" y="34"/>
                    </a:lnTo>
                    <a:lnTo>
                      <a:pt x="14" y="34"/>
                    </a:lnTo>
                    <a:lnTo>
                      <a:pt x="14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4448" y="1494"/>
                <a:ext cx="76" cy="94"/>
              </a:xfrm>
              <a:custGeom>
                <a:avLst/>
                <a:gdLst>
                  <a:gd name="T0" fmla="*/ 76 w 76"/>
                  <a:gd name="T1" fmla="*/ 62 h 94"/>
                  <a:gd name="T2" fmla="*/ 74 w 76"/>
                  <a:gd name="T3" fmla="*/ 69 h 94"/>
                  <a:gd name="T4" fmla="*/ 69 w 76"/>
                  <a:gd name="T5" fmla="*/ 81 h 94"/>
                  <a:gd name="T6" fmla="*/ 64 w 76"/>
                  <a:gd name="T7" fmla="*/ 87 h 94"/>
                  <a:gd name="T8" fmla="*/ 53 w 76"/>
                  <a:gd name="T9" fmla="*/ 92 h 94"/>
                  <a:gd name="T10" fmla="*/ 39 w 76"/>
                  <a:gd name="T11" fmla="*/ 94 h 94"/>
                  <a:gd name="T12" fmla="*/ 30 w 76"/>
                  <a:gd name="T13" fmla="*/ 94 h 94"/>
                  <a:gd name="T14" fmla="*/ 16 w 76"/>
                  <a:gd name="T15" fmla="*/ 89 h 94"/>
                  <a:gd name="T16" fmla="*/ 11 w 76"/>
                  <a:gd name="T17" fmla="*/ 83 h 94"/>
                  <a:gd name="T18" fmla="*/ 2 w 76"/>
                  <a:gd name="T19" fmla="*/ 69 h 94"/>
                  <a:gd name="T20" fmla="*/ 0 w 76"/>
                  <a:gd name="T21" fmla="*/ 49 h 94"/>
                  <a:gd name="T22" fmla="*/ 0 w 76"/>
                  <a:gd name="T23" fmla="*/ 35 h 94"/>
                  <a:gd name="T24" fmla="*/ 4 w 76"/>
                  <a:gd name="T25" fmla="*/ 24 h 94"/>
                  <a:gd name="T26" fmla="*/ 18 w 76"/>
                  <a:gd name="T27" fmla="*/ 6 h 94"/>
                  <a:gd name="T28" fmla="*/ 28 w 76"/>
                  <a:gd name="T29" fmla="*/ 2 h 94"/>
                  <a:gd name="T30" fmla="*/ 39 w 76"/>
                  <a:gd name="T31" fmla="*/ 0 h 94"/>
                  <a:gd name="T32" fmla="*/ 58 w 76"/>
                  <a:gd name="T33" fmla="*/ 6 h 94"/>
                  <a:gd name="T34" fmla="*/ 64 w 76"/>
                  <a:gd name="T35" fmla="*/ 9 h 94"/>
                  <a:gd name="T36" fmla="*/ 71 w 76"/>
                  <a:gd name="T37" fmla="*/ 17 h 94"/>
                  <a:gd name="T38" fmla="*/ 60 w 76"/>
                  <a:gd name="T39" fmla="*/ 31 h 94"/>
                  <a:gd name="T40" fmla="*/ 57 w 76"/>
                  <a:gd name="T41" fmla="*/ 24 h 94"/>
                  <a:gd name="T42" fmla="*/ 53 w 76"/>
                  <a:gd name="T43" fmla="*/ 18 h 94"/>
                  <a:gd name="T44" fmla="*/ 41 w 76"/>
                  <a:gd name="T45" fmla="*/ 13 h 94"/>
                  <a:gd name="T46" fmla="*/ 35 w 76"/>
                  <a:gd name="T47" fmla="*/ 15 h 94"/>
                  <a:gd name="T48" fmla="*/ 25 w 76"/>
                  <a:gd name="T49" fmla="*/ 18 h 94"/>
                  <a:gd name="T50" fmla="*/ 21 w 76"/>
                  <a:gd name="T51" fmla="*/ 22 h 94"/>
                  <a:gd name="T52" fmla="*/ 16 w 76"/>
                  <a:gd name="T53" fmla="*/ 33 h 94"/>
                  <a:gd name="T54" fmla="*/ 14 w 76"/>
                  <a:gd name="T55" fmla="*/ 47 h 94"/>
                  <a:gd name="T56" fmla="*/ 18 w 76"/>
                  <a:gd name="T57" fmla="*/ 69 h 94"/>
                  <a:gd name="T58" fmla="*/ 21 w 76"/>
                  <a:gd name="T59" fmla="*/ 74 h 94"/>
                  <a:gd name="T60" fmla="*/ 30 w 76"/>
                  <a:gd name="T61" fmla="*/ 80 h 94"/>
                  <a:gd name="T62" fmla="*/ 39 w 76"/>
                  <a:gd name="T63" fmla="*/ 83 h 94"/>
                  <a:gd name="T64" fmla="*/ 48 w 76"/>
                  <a:gd name="T65" fmla="*/ 81 h 94"/>
                  <a:gd name="T66" fmla="*/ 53 w 76"/>
                  <a:gd name="T67" fmla="*/ 76 h 94"/>
                  <a:gd name="T68" fmla="*/ 62 w 76"/>
                  <a:gd name="T69" fmla="*/ 6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6" h="94">
                    <a:moveTo>
                      <a:pt x="62" y="60"/>
                    </a:moveTo>
                    <a:lnTo>
                      <a:pt x="76" y="62"/>
                    </a:lnTo>
                    <a:lnTo>
                      <a:pt x="76" y="62"/>
                    </a:lnTo>
                    <a:lnTo>
                      <a:pt x="74" y="69"/>
                    </a:lnTo>
                    <a:lnTo>
                      <a:pt x="72" y="76"/>
                    </a:lnTo>
                    <a:lnTo>
                      <a:pt x="69" y="81"/>
                    </a:lnTo>
                    <a:lnTo>
                      <a:pt x="64" y="87"/>
                    </a:lnTo>
                    <a:lnTo>
                      <a:pt x="64" y="87"/>
                    </a:lnTo>
                    <a:lnTo>
                      <a:pt x="58" y="90"/>
                    </a:lnTo>
                    <a:lnTo>
                      <a:pt x="53" y="92"/>
                    </a:lnTo>
                    <a:lnTo>
                      <a:pt x="46" y="94"/>
                    </a:lnTo>
                    <a:lnTo>
                      <a:pt x="39" y="94"/>
                    </a:lnTo>
                    <a:lnTo>
                      <a:pt x="39" y="94"/>
                    </a:lnTo>
                    <a:lnTo>
                      <a:pt x="30" y="94"/>
                    </a:lnTo>
                    <a:lnTo>
                      <a:pt x="23" y="92"/>
                    </a:lnTo>
                    <a:lnTo>
                      <a:pt x="16" y="89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6" y="76"/>
                    </a:lnTo>
                    <a:lnTo>
                      <a:pt x="2" y="69"/>
                    </a:lnTo>
                    <a:lnTo>
                      <a:pt x="0" y="6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11" y="13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8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53" y="2"/>
                    </a:lnTo>
                    <a:lnTo>
                      <a:pt x="58" y="6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7" y="13"/>
                    </a:lnTo>
                    <a:lnTo>
                      <a:pt x="71" y="17"/>
                    </a:lnTo>
                    <a:lnTo>
                      <a:pt x="74" y="29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57" y="24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48" y="15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5" y="15"/>
                    </a:lnTo>
                    <a:lnTo>
                      <a:pt x="30" y="17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0" y="27"/>
                    </a:lnTo>
                    <a:lnTo>
                      <a:pt x="16" y="33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6" y="63"/>
                    </a:lnTo>
                    <a:lnTo>
                      <a:pt x="18" y="69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5" y="78"/>
                    </a:lnTo>
                    <a:lnTo>
                      <a:pt x="30" y="80"/>
                    </a:lnTo>
                    <a:lnTo>
                      <a:pt x="34" y="81"/>
                    </a:lnTo>
                    <a:lnTo>
                      <a:pt x="39" y="83"/>
                    </a:lnTo>
                    <a:lnTo>
                      <a:pt x="39" y="83"/>
                    </a:lnTo>
                    <a:lnTo>
                      <a:pt x="48" y="81"/>
                    </a:lnTo>
                    <a:lnTo>
                      <a:pt x="53" y="76"/>
                    </a:lnTo>
                    <a:lnTo>
                      <a:pt x="53" y="76"/>
                    </a:lnTo>
                    <a:lnTo>
                      <a:pt x="58" y="71"/>
                    </a:lnTo>
                    <a:lnTo>
                      <a:pt x="62" y="60"/>
                    </a:lnTo>
                    <a:lnTo>
                      <a:pt x="62" y="6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4527" y="1494"/>
                <a:ext cx="48" cy="92"/>
              </a:xfrm>
              <a:custGeom>
                <a:avLst/>
                <a:gdLst>
                  <a:gd name="T0" fmla="*/ 0 w 48"/>
                  <a:gd name="T1" fmla="*/ 92 h 92"/>
                  <a:gd name="T2" fmla="*/ 0 w 48"/>
                  <a:gd name="T3" fmla="*/ 4 h 92"/>
                  <a:gd name="T4" fmla="*/ 14 w 48"/>
                  <a:gd name="T5" fmla="*/ 4 h 92"/>
                  <a:gd name="T6" fmla="*/ 14 w 48"/>
                  <a:gd name="T7" fmla="*/ 17 h 92"/>
                  <a:gd name="T8" fmla="*/ 14 w 48"/>
                  <a:gd name="T9" fmla="*/ 17 h 92"/>
                  <a:gd name="T10" fmla="*/ 20 w 48"/>
                  <a:gd name="T11" fmla="*/ 9 h 92"/>
                  <a:gd name="T12" fmla="*/ 23 w 48"/>
                  <a:gd name="T13" fmla="*/ 4 h 92"/>
                  <a:gd name="T14" fmla="*/ 23 w 48"/>
                  <a:gd name="T15" fmla="*/ 4 h 92"/>
                  <a:gd name="T16" fmla="*/ 29 w 48"/>
                  <a:gd name="T17" fmla="*/ 2 h 92"/>
                  <a:gd name="T18" fmla="*/ 34 w 48"/>
                  <a:gd name="T19" fmla="*/ 0 h 92"/>
                  <a:gd name="T20" fmla="*/ 34 w 48"/>
                  <a:gd name="T21" fmla="*/ 0 h 92"/>
                  <a:gd name="T22" fmla="*/ 41 w 48"/>
                  <a:gd name="T23" fmla="*/ 2 h 92"/>
                  <a:gd name="T24" fmla="*/ 48 w 48"/>
                  <a:gd name="T25" fmla="*/ 6 h 92"/>
                  <a:gd name="T26" fmla="*/ 43 w 48"/>
                  <a:gd name="T27" fmla="*/ 20 h 92"/>
                  <a:gd name="T28" fmla="*/ 43 w 48"/>
                  <a:gd name="T29" fmla="*/ 20 h 92"/>
                  <a:gd name="T30" fmla="*/ 37 w 48"/>
                  <a:gd name="T31" fmla="*/ 18 h 92"/>
                  <a:gd name="T32" fmla="*/ 32 w 48"/>
                  <a:gd name="T33" fmla="*/ 17 h 92"/>
                  <a:gd name="T34" fmla="*/ 32 w 48"/>
                  <a:gd name="T35" fmla="*/ 17 h 92"/>
                  <a:gd name="T36" fmla="*/ 29 w 48"/>
                  <a:gd name="T37" fmla="*/ 18 h 92"/>
                  <a:gd name="T38" fmla="*/ 23 w 48"/>
                  <a:gd name="T39" fmla="*/ 20 h 92"/>
                  <a:gd name="T40" fmla="*/ 23 w 48"/>
                  <a:gd name="T41" fmla="*/ 20 h 92"/>
                  <a:gd name="T42" fmla="*/ 20 w 48"/>
                  <a:gd name="T43" fmla="*/ 24 h 92"/>
                  <a:gd name="T44" fmla="*/ 18 w 48"/>
                  <a:gd name="T45" fmla="*/ 27 h 92"/>
                  <a:gd name="T46" fmla="*/ 18 w 48"/>
                  <a:gd name="T47" fmla="*/ 27 h 92"/>
                  <a:gd name="T48" fmla="*/ 16 w 48"/>
                  <a:gd name="T49" fmla="*/ 36 h 92"/>
                  <a:gd name="T50" fmla="*/ 16 w 48"/>
                  <a:gd name="T51" fmla="*/ 45 h 92"/>
                  <a:gd name="T52" fmla="*/ 16 w 48"/>
                  <a:gd name="T53" fmla="*/ 92 h 92"/>
                  <a:gd name="T54" fmla="*/ 0 w 48"/>
                  <a:gd name="T5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20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1" y="2"/>
                    </a:lnTo>
                    <a:lnTo>
                      <a:pt x="48" y="6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37" y="18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9" y="18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36"/>
                    </a:lnTo>
                    <a:lnTo>
                      <a:pt x="16" y="45"/>
                    </a:lnTo>
                    <a:lnTo>
                      <a:pt x="16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1"/>
              <p:cNvSpPr>
                <a:spLocks noEditPoints="1"/>
              </p:cNvSpPr>
              <p:nvPr/>
            </p:nvSpPr>
            <p:spPr bwMode="auto">
              <a:xfrm>
                <a:off x="4570" y="1494"/>
                <a:ext cx="82" cy="94"/>
              </a:xfrm>
              <a:custGeom>
                <a:avLst/>
                <a:gdLst>
                  <a:gd name="T0" fmla="*/ 0 w 82"/>
                  <a:gd name="T1" fmla="*/ 47 h 94"/>
                  <a:gd name="T2" fmla="*/ 3 w 82"/>
                  <a:gd name="T3" fmla="*/ 26 h 94"/>
                  <a:gd name="T4" fmla="*/ 14 w 82"/>
                  <a:gd name="T5" fmla="*/ 11 h 94"/>
                  <a:gd name="T6" fmla="*/ 21 w 82"/>
                  <a:gd name="T7" fmla="*/ 8 h 94"/>
                  <a:gd name="T8" fmla="*/ 33 w 82"/>
                  <a:gd name="T9" fmla="*/ 2 h 94"/>
                  <a:gd name="T10" fmla="*/ 42 w 82"/>
                  <a:gd name="T11" fmla="*/ 0 h 94"/>
                  <a:gd name="T12" fmla="*/ 58 w 82"/>
                  <a:gd name="T13" fmla="*/ 4 h 94"/>
                  <a:gd name="T14" fmla="*/ 72 w 82"/>
                  <a:gd name="T15" fmla="*/ 13 h 94"/>
                  <a:gd name="T16" fmla="*/ 75 w 82"/>
                  <a:gd name="T17" fmla="*/ 20 h 94"/>
                  <a:gd name="T18" fmla="*/ 82 w 82"/>
                  <a:gd name="T19" fmla="*/ 36 h 94"/>
                  <a:gd name="T20" fmla="*/ 82 w 82"/>
                  <a:gd name="T21" fmla="*/ 47 h 94"/>
                  <a:gd name="T22" fmla="*/ 77 w 82"/>
                  <a:gd name="T23" fmla="*/ 74 h 94"/>
                  <a:gd name="T24" fmla="*/ 72 w 82"/>
                  <a:gd name="T25" fmla="*/ 83 h 94"/>
                  <a:gd name="T26" fmla="*/ 63 w 82"/>
                  <a:gd name="T27" fmla="*/ 89 h 94"/>
                  <a:gd name="T28" fmla="*/ 42 w 82"/>
                  <a:gd name="T29" fmla="*/ 94 h 94"/>
                  <a:gd name="T30" fmla="*/ 33 w 82"/>
                  <a:gd name="T31" fmla="*/ 94 h 94"/>
                  <a:gd name="T32" fmla="*/ 17 w 82"/>
                  <a:gd name="T33" fmla="*/ 89 h 94"/>
                  <a:gd name="T34" fmla="*/ 12 w 82"/>
                  <a:gd name="T35" fmla="*/ 83 h 94"/>
                  <a:gd name="T36" fmla="*/ 3 w 82"/>
                  <a:gd name="T37" fmla="*/ 69 h 94"/>
                  <a:gd name="T38" fmla="*/ 0 w 82"/>
                  <a:gd name="T39" fmla="*/ 47 h 94"/>
                  <a:gd name="T40" fmla="*/ 15 w 82"/>
                  <a:gd name="T41" fmla="*/ 47 h 94"/>
                  <a:gd name="T42" fmla="*/ 17 w 82"/>
                  <a:gd name="T43" fmla="*/ 63 h 94"/>
                  <a:gd name="T44" fmla="*/ 23 w 82"/>
                  <a:gd name="T45" fmla="*/ 74 h 94"/>
                  <a:gd name="T46" fmla="*/ 28 w 82"/>
                  <a:gd name="T47" fmla="*/ 78 h 94"/>
                  <a:gd name="T48" fmla="*/ 37 w 82"/>
                  <a:gd name="T49" fmla="*/ 81 h 94"/>
                  <a:gd name="T50" fmla="*/ 42 w 82"/>
                  <a:gd name="T51" fmla="*/ 83 h 94"/>
                  <a:gd name="T52" fmla="*/ 52 w 82"/>
                  <a:gd name="T53" fmla="*/ 80 h 94"/>
                  <a:gd name="T54" fmla="*/ 59 w 82"/>
                  <a:gd name="T55" fmla="*/ 74 h 94"/>
                  <a:gd name="T56" fmla="*/ 63 w 82"/>
                  <a:gd name="T57" fmla="*/ 69 h 94"/>
                  <a:gd name="T58" fmla="*/ 67 w 82"/>
                  <a:gd name="T59" fmla="*/ 47 h 94"/>
                  <a:gd name="T60" fmla="*/ 65 w 82"/>
                  <a:gd name="T61" fmla="*/ 33 h 94"/>
                  <a:gd name="T62" fmla="*/ 59 w 82"/>
                  <a:gd name="T63" fmla="*/ 22 h 94"/>
                  <a:gd name="T64" fmla="*/ 56 w 82"/>
                  <a:gd name="T65" fmla="*/ 18 h 94"/>
                  <a:gd name="T66" fmla="*/ 47 w 82"/>
                  <a:gd name="T67" fmla="*/ 15 h 94"/>
                  <a:gd name="T68" fmla="*/ 42 w 82"/>
                  <a:gd name="T69" fmla="*/ 13 h 94"/>
                  <a:gd name="T70" fmla="*/ 31 w 82"/>
                  <a:gd name="T71" fmla="*/ 17 h 94"/>
                  <a:gd name="T72" fmla="*/ 23 w 82"/>
                  <a:gd name="T73" fmla="*/ 22 h 94"/>
                  <a:gd name="T74" fmla="*/ 19 w 82"/>
                  <a:gd name="T75" fmla="*/ 27 h 94"/>
                  <a:gd name="T76" fmla="*/ 15 w 82"/>
                  <a:gd name="T77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" h="94">
                    <a:moveTo>
                      <a:pt x="0" y="47"/>
                    </a:moveTo>
                    <a:lnTo>
                      <a:pt x="0" y="47"/>
                    </a:lnTo>
                    <a:lnTo>
                      <a:pt x="1" y="36"/>
                    </a:lnTo>
                    <a:lnTo>
                      <a:pt x="3" y="26"/>
                    </a:lnTo>
                    <a:lnTo>
                      <a:pt x="8" y="18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21" y="8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5" y="8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5" y="20"/>
                    </a:lnTo>
                    <a:lnTo>
                      <a:pt x="79" y="27"/>
                    </a:lnTo>
                    <a:lnTo>
                      <a:pt x="82" y="36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1" y="6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2" y="83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52" y="94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33" y="94"/>
                    </a:lnTo>
                    <a:lnTo>
                      <a:pt x="24" y="92"/>
                    </a:lnTo>
                    <a:lnTo>
                      <a:pt x="17" y="89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7" y="76"/>
                    </a:lnTo>
                    <a:lnTo>
                      <a:pt x="3" y="69"/>
                    </a:lnTo>
                    <a:lnTo>
                      <a:pt x="1" y="58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  <a:moveTo>
                      <a:pt x="15" y="47"/>
                    </a:moveTo>
                    <a:lnTo>
                      <a:pt x="15" y="47"/>
                    </a:lnTo>
                    <a:lnTo>
                      <a:pt x="17" y="63"/>
                    </a:lnTo>
                    <a:lnTo>
                      <a:pt x="19" y="69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8" y="78"/>
                    </a:lnTo>
                    <a:lnTo>
                      <a:pt x="31" y="80"/>
                    </a:lnTo>
                    <a:lnTo>
                      <a:pt x="37" y="81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7" y="81"/>
                    </a:lnTo>
                    <a:lnTo>
                      <a:pt x="52" y="80"/>
                    </a:lnTo>
                    <a:lnTo>
                      <a:pt x="56" y="78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63" y="69"/>
                    </a:lnTo>
                    <a:lnTo>
                      <a:pt x="65" y="63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5" y="33"/>
                    </a:lnTo>
                    <a:lnTo>
                      <a:pt x="63" y="27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6" y="18"/>
                    </a:lnTo>
                    <a:lnTo>
                      <a:pt x="52" y="17"/>
                    </a:lnTo>
                    <a:lnTo>
                      <a:pt x="47" y="15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7" y="15"/>
                    </a:lnTo>
                    <a:lnTo>
                      <a:pt x="31" y="17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19" y="27"/>
                    </a:lnTo>
                    <a:lnTo>
                      <a:pt x="17" y="33"/>
                    </a:lnTo>
                    <a:lnTo>
                      <a:pt x="15" y="47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2"/>
              <p:cNvSpPr>
                <a:spLocks noEditPoints="1"/>
              </p:cNvSpPr>
              <p:nvPr/>
            </p:nvSpPr>
            <p:spPr bwMode="auto">
              <a:xfrm>
                <a:off x="4656" y="1494"/>
                <a:ext cx="81" cy="94"/>
              </a:xfrm>
              <a:custGeom>
                <a:avLst/>
                <a:gdLst>
                  <a:gd name="T0" fmla="*/ 81 w 81"/>
                  <a:gd name="T1" fmla="*/ 65 h 94"/>
                  <a:gd name="T2" fmla="*/ 76 w 81"/>
                  <a:gd name="T3" fmla="*/ 78 h 94"/>
                  <a:gd name="T4" fmla="*/ 67 w 81"/>
                  <a:gd name="T5" fmla="*/ 87 h 94"/>
                  <a:gd name="T6" fmla="*/ 61 w 81"/>
                  <a:gd name="T7" fmla="*/ 90 h 94"/>
                  <a:gd name="T8" fmla="*/ 42 w 81"/>
                  <a:gd name="T9" fmla="*/ 94 h 94"/>
                  <a:gd name="T10" fmla="*/ 33 w 81"/>
                  <a:gd name="T11" fmla="*/ 94 h 94"/>
                  <a:gd name="T12" fmla="*/ 17 w 81"/>
                  <a:gd name="T13" fmla="*/ 89 h 94"/>
                  <a:gd name="T14" fmla="*/ 12 w 81"/>
                  <a:gd name="T15" fmla="*/ 83 h 94"/>
                  <a:gd name="T16" fmla="*/ 3 w 81"/>
                  <a:gd name="T17" fmla="*/ 69 h 94"/>
                  <a:gd name="T18" fmla="*/ 0 w 81"/>
                  <a:gd name="T19" fmla="*/ 49 h 94"/>
                  <a:gd name="T20" fmla="*/ 2 w 81"/>
                  <a:gd name="T21" fmla="*/ 38 h 94"/>
                  <a:gd name="T22" fmla="*/ 7 w 81"/>
                  <a:gd name="T23" fmla="*/ 20 h 94"/>
                  <a:gd name="T24" fmla="*/ 12 w 81"/>
                  <a:gd name="T25" fmla="*/ 13 h 94"/>
                  <a:gd name="T26" fmla="*/ 25 w 81"/>
                  <a:gd name="T27" fmla="*/ 4 h 94"/>
                  <a:gd name="T28" fmla="*/ 42 w 81"/>
                  <a:gd name="T29" fmla="*/ 0 h 94"/>
                  <a:gd name="T30" fmla="*/ 49 w 81"/>
                  <a:gd name="T31" fmla="*/ 2 h 94"/>
                  <a:gd name="T32" fmla="*/ 65 w 81"/>
                  <a:gd name="T33" fmla="*/ 8 h 94"/>
                  <a:gd name="T34" fmla="*/ 70 w 81"/>
                  <a:gd name="T35" fmla="*/ 13 h 94"/>
                  <a:gd name="T36" fmla="*/ 79 w 81"/>
                  <a:gd name="T37" fmla="*/ 27 h 94"/>
                  <a:gd name="T38" fmla="*/ 81 w 81"/>
                  <a:gd name="T39" fmla="*/ 47 h 94"/>
                  <a:gd name="T40" fmla="*/ 81 w 81"/>
                  <a:gd name="T41" fmla="*/ 53 h 94"/>
                  <a:gd name="T42" fmla="*/ 16 w 81"/>
                  <a:gd name="T43" fmla="*/ 53 h 94"/>
                  <a:gd name="T44" fmla="*/ 21 w 81"/>
                  <a:gd name="T45" fmla="*/ 71 h 94"/>
                  <a:gd name="T46" fmla="*/ 25 w 81"/>
                  <a:gd name="T47" fmla="*/ 74 h 94"/>
                  <a:gd name="T48" fmla="*/ 42 w 81"/>
                  <a:gd name="T49" fmla="*/ 83 h 94"/>
                  <a:gd name="T50" fmla="*/ 49 w 81"/>
                  <a:gd name="T51" fmla="*/ 81 h 94"/>
                  <a:gd name="T52" fmla="*/ 56 w 81"/>
                  <a:gd name="T53" fmla="*/ 78 h 94"/>
                  <a:gd name="T54" fmla="*/ 65 w 81"/>
                  <a:gd name="T55" fmla="*/ 63 h 94"/>
                  <a:gd name="T56" fmla="*/ 17 w 81"/>
                  <a:gd name="T57" fmla="*/ 40 h 94"/>
                  <a:gd name="T58" fmla="*/ 65 w 81"/>
                  <a:gd name="T59" fmla="*/ 40 h 94"/>
                  <a:gd name="T60" fmla="*/ 60 w 81"/>
                  <a:gd name="T61" fmla="*/ 22 h 94"/>
                  <a:gd name="T62" fmla="*/ 56 w 81"/>
                  <a:gd name="T63" fmla="*/ 18 h 94"/>
                  <a:gd name="T64" fmla="*/ 47 w 81"/>
                  <a:gd name="T65" fmla="*/ 15 h 94"/>
                  <a:gd name="T66" fmla="*/ 42 w 81"/>
                  <a:gd name="T67" fmla="*/ 13 h 94"/>
                  <a:gd name="T68" fmla="*/ 25 w 81"/>
                  <a:gd name="T69" fmla="*/ 20 h 94"/>
                  <a:gd name="T70" fmla="*/ 19 w 81"/>
                  <a:gd name="T71" fmla="*/ 29 h 94"/>
                  <a:gd name="T72" fmla="*/ 17 w 81"/>
                  <a:gd name="T73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" h="94">
                    <a:moveTo>
                      <a:pt x="65" y="63"/>
                    </a:moveTo>
                    <a:lnTo>
                      <a:pt x="81" y="65"/>
                    </a:lnTo>
                    <a:lnTo>
                      <a:pt x="81" y="65"/>
                    </a:lnTo>
                    <a:lnTo>
                      <a:pt x="76" y="78"/>
                    </a:lnTo>
                    <a:lnTo>
                      <a:pt x="72" y="83"/>
                    </a:lnTo>
                    <a:lnTo>
                      <a:pt x="67" y="87"/>
                    </a:lnTo>
                    <a:lnTo>
                      <a:pt x="67" y="87"/>
                    </a:lnTo>
                    <a:lnTo>
                      <a:pt x="61" y="90"/>
                    </a:lnTo>
                    <a:lnTo>
                      <a:pt x="56" y="92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33" y="94"/>
                    </a:lnTo>
                    <a:lnTo>
                      <a:pt x="25" y="92"/>
                    </a:lnTo>
                    <a:lnTo>
                      <a:pt x="17" y="89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7" y="76"/>
                    </a:lnTo>
                    <a:lnTo>
                      <a:pt x="3" y="69"/>
                    </a:lnTo>
                    <a:lnTo>
                      <a:pt x="2" y="6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38"/>
                    </a:lnTo>
                    <a:lnTo>
                      <a:pt x="3" y="29"/>
                    </a:lnTo>
                    <a:lnTo>
                      <a:pt x="7" y="20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25" y="4"/>
                    </a:lnTo>
                    <a:lnTo>
                      <a:pt x="33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8" y="4"/>
                    </a:lnTo>
                    <a:lnTo>
                      <a:pt x="65" y="8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6" y="20"/>
                    </a:lnTo>
                    <a:lnTo>
                      <a:pt x="79" y="27"/>
                    </a:lnTo>
                    <a:lnTo>
                      <a:pt x="81" y="38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53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7" y="65"/>
                    </a:lnTo>
                    <a:lnTo>
                      <a:pt x="21" y="71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32" y="80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9" y="81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61" y="72"/>
                    </a:lnTo>
                    <a:lnTo>
                      <a:pt x="65" y="63"/>
                    </a:lnTo>
                    <a:lnTo>
                      <a:pt x="65" y="63"/>
                    </a:lnTo>
                    <a:close/>
                    <a:moveTo>
                      <a:pt x="17" y="40"/>
                    </a:moveTo>
                    <a:lnTo>
                      <a:pt x="65" y="40"/>
                    </a:lnTo>
                    <a:lnTo>
                      <a:pt x="65" y="40"/>
                    </a:lnTo>
                    <a:lnTo>
                      <a:pt x="63" y="29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6" y="18"/>
                    </a:lnTo>
                    <a:lnTo>
                      <a:pt x="53" y="17"/>
                    </a:lnTo>
                    <a:lnTo>
                      <a:pt x="47" y="15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2" y="15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19" y="29"/>
                    </a:lnTo>
                    <a:lnTo>
                      <a:pt x="17" y="40"/>
                    </a:lnTo>
                    <a:lnTo>
                      <a:pt x="17" y="4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4747" y="1494"/>
                <a:ext cx="71" cy="92"/>
              </a:xfrm>
              <a:custGeom>
                <a:avLst/>
                <a:gdLst>
                  <a:gd name="T0" fmla="*/ 0 w 71"/>
                  <a:gd name="T1" fmla="*/ 92 h 92"/>
                  <a:gd name="T2" fmla="*/ 0 w 71"/>
                  <a:gd name="T3" fmla="*/ 4 h 92"/>
                  <a:gd name="T4" fmla="*/ 13 w 71"/>
                  <a:gd name="T5" fmla="*/ 4 h 92"/>
                  <a:gd name="T6" fmla="*/ 13 w 71"/>
                  <a:gd name="T7" fmla="*/ 17 h 92"/>
                  <a:gd name="T8" fmla="*/ 13 w 71"/>
                  <a:gd name="T9" fmla="*/ 17 h 92"/>
                  <a:gd name="T10" fmla="*/ 18 w 71"/>
                  <a:gd name="T11" fmla="*/ 9 h 92"/>
                  <a:gd name="T12" fmla="*/ 25 w 71"/>
                  <a:gd name="T13" fmla="*/ 4 h 92"/>
                  <a:gd name="T14" fmla="*/ 32 w 71"/>
                  <a:gd name="T15" fmla="*/ 2 h 92"/>
                  <a:gd name="T16" fmla="*/ 41 w 71"/>
                  <a:gd name="T17" fmla="*/ 0 h 92"/>
                  <a:gd name="T18" fmla="*/ 41 w 71"/>
                  <a:gd name="T19" fmla="*/ 0 h 92"/>
                  <a:gd name="T20" fmla="*/ 50 w 71"/>
                  <a:gd name="T21" fmla="*/ 2 h 92"/>
                  <a:gd name="T22" fmla="*/ 55 w 71"/>
                  <a:gd name="T23" fmla="*/ 4 h 92"/>
                  <a:gd name="T24" fmla="*/ 55 w 71"/>
                  <a:gd name="T25" fmla="*/ 4 h 92"/>
                  <a:gd name="T26" fmla="*/ 62 w 71"/>
                  <a:gd name="T27" fmla="*/ 8 h 92"/>
                  <a:gd name="T28" fmla="*/ 65 w 71"/>
                  <a:gd name="T29" fmla="*/ 11 h 92"/>
                  <a:gd name="T30" fmla="*/ 65 w 71"/>
                  <a:gd name="T31" fmla="*/ 11 h 92"/>
                  <a:gd name="T32" fmla="*/ 69 w 71"/>
                  <a:gd name="T33" fmla="*/ 17 h 92"/>
                  <a:gd name="T34" fmla="*/ 71 w 71"/>
                  <a:gd name="T35" fmla="*/ 24 h 92"/>
                  <a:gd name="T36" fmla="*/ 71 w 71"/>
                  <a:gd name="T37" fmla="*/ 24 h 92"/>
                  <a:gd name="T38" fmla="*/ 71 w 71"/>
                  <a:gd name="T39" fmla="*/ 38 h 92"/>
                  <a:gd name="T40" fmla="*/ 71 w 71"/>
                  <a:gd name="T41" fmla="*/ 92 h 92"/>
                  <a:gd name="T42" fmla="*/ 57 w 71"/>
                  <a:gd name="T43" fmla="*/ 92 h 92"/>
                  <a:gd name="T44" fmla="*/ 57 w 71"/>
                  <a:gd name="T45" fmla="*/ 38 h 92"/>
                  <a:gd name="T46" fmla="*/ 57 w 71"/>
                  <a:gd name="T47" fmla="*/ 38 h 92"/>
                  <a:gd name="T48" fmla="*/ 57 w 71"/>
                  <a:gd name="T49" fmla="*/ 31 h 92"/>
                  <a:gd name="T50" fmla="*/ 55 w 71"/>
                  <a:gd name="T51" fmla="*/ 24 h 92"/>
                  <a:gd name="T52" fmla="*/ 55 w 71"/>
                  <a:gd name="T53" fmla="*/ 24 h 92"/>
                  <a:gd name="T54" fmla="*/ 51 w 71"/>
                  <a:gd name="T55" fmla="*/ 20 h 92"/>
                  <a:gd name="T56" fmla="*/ 48 w 71"/>
                  <a:gd name="T57" fmla="*/ 17 h 92"/>
                  <a:gd name="T58" fmla="*/ 48 w 71"/>
                  <a:gd name="T59" fmla="*/ 17 h 92"/>
                  <a:gd name="T60" fmla="*/ 44 w 71"/>
                  <a:gd name="T61" fmla="*/ 15 h 92"/>
                  <a:gd name="T62" fmla="*/ 37 w 71"/>
                  <a:gd name="T63" fmla="*/ 15 h 92"/>
                  <a:gd name="T64" fmla="*/ 37 w 71"/>
                  <a:gd name="T65" fmla="*/ 15 h 92"/>
                  <a:gd name="T66" fmla="*/ 29 w 71"/>
                  <a:gd name="T67" fmla="*/ 17 h 92"/>
                  <a:gd name="T68" fmla="*/ 21 w 71"/>
                  <a:gd name="T69" fmla="*/ 20 h 92"/>
                  <a:gd name="T70" fmla="*/ 21 w 71"/>
                  <a:gd name="T71" fmla="*/ 20 h 92"/>
                  <a:gd name="T72" fmla="*/ 18 w 71"/>
                  <a:gd name="T73" fmla="*/ 24 h 92"/>
                  <a:gd name="T74" fmla="*/ 16 w 71"/>
                  <a:gd name="T75" fmla="*/ 29 h 92"/>
                  <a:gd name="T76" fmla="*/ 14 w 71"/>
                  <a:gd name="T77" fmla="*/ 44 h 92"/>
                  <a:gd name="T78" fmla="*/ 14 w 71"/>
                  <a:gd name="T79" fmla="*/ 92 h 92"/>
                  <a:gd name="T80" fmla="*/ 0 w 71"/>
                  <a:gd name="T8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" h="92">
                    <a:moveTo>
                      <a:pt x="0" y="92"/>
                    </a:moveTo>
                    <a:lnTo>
                      <a:pt x="0" y="4"/>
                    </a:lnTo>
                    <a:lnTo>
                      <a:pt x="13" y="4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8" y="9"/>
                    </a:lnTo>
                    <a:lnTo>
                      <a:pt x="25" y="4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0" y="2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62" y="8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9" y="17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38"/>
                    </a:lnTo>
                    <a:lnTo>
                      <a:pt x="71" y="92"/>
                    </a:lnTo>
                    <a:lnTo>
                      <a:pt x="57" y="92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1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1" y="20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4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29" y="17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24"/>
                    </a:lnTo>
                    <a:lnTo>
                      <a:pt x="16" y="29"/>
                    </a:lnTo>
                    <a:lnTo>
                      <a:pt x="14" y="44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4823" y="1498"/>
                <a:ext cx="81" cy="88"/>
              </a:xfrm>
              <a:custGeom>
                <a:avLst/>
                <a:gdLst>
                  <a:gd name="T0" fmla="*/ 33 w 81"/>
                  <a:gd name="T1" fmla="*/ 88 h 88"/>
                  <a:gd name="T2" fmla="*/ 0 w 81"/>
                  <a:gd name="T3" fmla="*/ 0 h 88"/>
                  <a:gd name="T4" fmla="*/ 16 w 81"/>
                  <a:gd name="T5" fmla="*/ 0 h 88"/>
                  <a:gd name="T6" fmla="*/ 35 w 81"/>
                  <a:gd name="T7" fmla="*/ 52 h 88"/>
                  <a:gd name="T8" fmla="*/ 35 w 81"/>
                  <a:gd name="T9" fmla="*/ 52 h 88"/>
                  <a:gd name="T10" fmla="*/ 40 w 81"/>
                  <a:gd name="T11" fmla="*/ 70 h 88"/>
                  <a:gd name="T12" fmla="*/ 40 w 81"/>
                  <a:gd name="T13" fmla="*/ 70 h 88"/>
                  <a:gd name="T14" fmla="*/ 46 w 81"/>
                  <a:gd name="T15" fmla="*/ 54 h 88"/>
                  <a:gd name="T16" fmla="*/ 65 w 81"/>
                  <a:gd name="T17" fmla="*/ 0 h 88"/>
                  <a:gd name="T18" fmla="*/ 81 w 81"/>
                  <a:gd name="T19" fmla="*/ 0 h 88"/>
                  <a:gd name="T20" fmla="*/ 48 w 81"/>
                  <a:gd name="T21" fmla="*/ 88 h 88"/>
                  <a:gd name="T22" fmla="*/ 33 w 81"/>
                  <a:gd name="T2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88">
                    <a:moveTo>
                      <a:pt x="33" y="88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40" y="70"/>
                    </a:lnTo>
                    <a:lnTo>
                      <a:pt x="40" y="70"/>
                    </a:lnTo>
                    <a:lnTo>
                      <a:pt x="46" y="54"/>
                    </a:lnTo>
                    <a:lnTo>
                      <a:pt x="65" y="0"/>
                    </a:lnTo>
                    <a:lnTo>
                      <a:pt x="81" y="0"/>
                    </a:lnTo>
                    <a:lnTo>
                      <a:pt x="48" y="88"/>
                    </a:lnTo>
                    <a:lnTo>
                      <a:pt x="33" y="8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5"/>
              <p:cNvSpPr>
                <a:spLocks noEditPoints="1"/>
              </p:cNvSpPr>
              <p:nvPr/>
            </p:nvSpPr>
            <p:spPr bwMode="auto">
              <a:xfrm>
                <a:off x="4909" y="1464"/>
                <a:ext cx="14" cy="122"/>
              </a:xfrm>
              <a:custGeom>
                <a:avLst/>
                <a:gdLst>
                  <a:gd name="T0" fmla="*/ 0 w 14"/>
                  <a:gd name="T1" fmla="*/ 16 h 122"/>
                  <a:gd name="T2" fmla="*/ 0 w 14"/>
                  <a:gd name="T3" fmla="*/ 0 h 122"/>
                  <a:gd name="T4" fmla="*/ 14 w 14"/>
                  <a:gd name="T5" fmla="*/ 0 h 122"/>
                  <a:gd name="T6" fmla="*/ 14 w 14"/>
                  <a:gd name="T7" fmla="*/ 16 h 122"/>
                  <a:gd name="T8" fmla="*/ 0 w 14"/>
                  <a:gd name="T9" fmla="*/ 16 h 122"/>
                  <a:gd name="T10" fmla="*/ 0 w 14"/>
                  <a:gd name="T11" fmla="*/ 122 h 122"/>
                  <a:gd name="T12" fmla="*/ 0 w 14"/>
                  <a:gd name="T13" fmla="*/ 34 h 122"/>
                  <a:gd name="T14" fmla="*/ 14 w 14"/>
                  <a:gd name="T15" fmla="*/ 34 h 122"/>
                  <a:gd name="T16" fmla="*/ 14 w 14"/>
                  <a:gd name="T17" fmla="*/ 122 h 122"/>
                  <a:gd name="T18" fmla="*/ 0 w 14"/>
                  <a:gd name="T1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2">
                    <a:moveTo>
                      <a:pt x="0" y="16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6"/>
                    </a:lnTo>
                    <a:lnTo>
                      <a:pt x="0" y="16"/>
                    </a:lnTo>
                    <a:close/>
                    <a:moveTo>
                      <a:pt x="0" y="122"/>
                    </a:moveTo>
                    <a:lnTo>
                      <a:pt x="0" y="34"/>
                    </a:lnTo>
                    <a:lnTo>
                      <a:pt x="14" y="34"/>
                    </a:lnTo>
                    <a:lnTo>
                      <a:pt x="14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4937" y="1494"/>
                <a:ext cx="48" cy="92"/>
              </a:xfrm>
              <a:custGeom>
                <a:avLst/>
                <a:gdLst>
                  <a:gd name="T0" fmla="*/ 0 w 48"/>
                  <a:gd name="T1" fmla="*/ 92 h 92"/>
                  <a:gd name="T2" fmla="*/ 0 w 48"/>
                  <a:gd name="T3" fmla="*/ 4 h 92"/>
                  <a:gd name="T4" fmla="*/ 14 w 48"/>
                  <a:gd name="T5" fmla="*/ 4 h 92"/>
                  <a:gd name="T6" fmla="*/ 14 w 48"/>
                  <a:gd name="T7" fmla="*/ 17 h 92"/>
                  <a:gd name="T8" fmla="*/ 14 w 48"/>
                  <a:gd name="T9" fmla="*/ 17 h 92"/>
                  <a:gd name="T10" fmla="*/ 18 w 48"/>
                  <a:gd name="T11" fmla="*/ 9 h 92"/>
                  <a:gd name="T12" fmla="*/ 23 w 48"/>
                  <a:gd name="T13" fmla="*/ 4 h 92"/>
                  <a:gd name="T14" fmla="*/ 23 w 48"/>
                  <a:gd name="T15" fmla="*/ 4 h 92"/>
                  <a:gd name="T16" fmla="*/ 29 w 48"/>
                  <a:gd name="T17" fmla="*/ 2 h 92"/>
                  <a:gd name="T18" fmla="*/ 32 w 48"/>
                  <a:gd name="T19" fmla="*/ 0 h 92"/>
                  <a:gd name="T20" fmla="*/ 32 w 48"/>
                  <a:gd name="T21" fmla="*/ 0 h 92"/>
                  <a:gd name="T22" fmla="*/ 41 w 48"/>
                  <a:gd name="T23" fmla="*/ 2 h 92"/>
                  <a:gd name="T24" fmla="*/ 48 w 48"/>
                  <a:gd name="T25" fmla="*/ 6 h 92"/>
                  <a:gd name="T26" fmla="*/ 43 w 48"/>
                  <a:gd name="T27" fmla="*/ 20 h 92"/>
                  <a:gd name="T28" fmla="*/ 43 w 48"/>
                  <a:gd name="T29" fmla="*/ 20 h 92"/>
                  <a:gd name="T30" fmla="*/ 37 w 48"/>
                  <a:gd name="T31" fmla="*/ 18 h 92"/>
                  <a:gd name="T32" fmla="*/ 32 w 48"/>
                  <a:gd name="T33" fmla="*/ 17 h 92"/>
                  <a:gd name="T34" fmla="*/ 32 w 48"/>
                  <a:gd name="T35" fmla="*/ 17 h 92"/>
                  <a:gd name="T36" fmla="*/ 27 w 48"/>
                  <a:gd name="T37" fmla="*/ 18 h 92"/>
                  <a:gd name="T38" fmla="*/ 23 w 48"/>
                  <a:gd name="T39" fmla="*/ 20 h 92"/>
                  <a:gd name="T40" fmla="*/ 23 w 48"/>
                  <a:gd name="T41" fmla="*/ 20 h 92"/>
                  <a:gd name="T42" fmla="*/ 20 w 48"/>
                  <a:gd name="T43" fmla="*/ 24 h 92"/>
                  <a:gd name="T44" fmla="*/ 18 w 48"/>
                  <a:gd name="T45" fmla="*/ 27 h 92"/>
                  <a:gd name="T46" fmla="*/ 18 w 48"/>
                  <a:gd name="T47" fmla="*/ 27 h 92"/>
                  <a:gd name="T48" fmla="*/ 16 w 48"/>
                  <a:gd name="T49" fmla="*/ 36 h 92"/>
                  <a:gd name="T50" fmla="*/ 14 w 48"/>
                  <a:gd name="T51" fmla="*/ 45 h 92"/>
                  <a:gd name="T52" fmla="*/ 14 w 48"/>
                  <a:gd name="T53" fmla="*/ 92 h 92"/>
                  <a:gd name="T54" fmla="*/ 0 w 48"/>
                  <a:gd name="T5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8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41" y="2"/>
                    </a:lnTo>
                    <a:lnTo>
                      <a:pt x="48" y="6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37" y="18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7" y="18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36"/>
                    </a:lnTo>
                    <a:lnTo>
                      <a:pt x="14" y="45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7"/>
              <p:cNvSpPr>
                <a:spLocks noEditPoints="1"/>
              </p:cNvSpPr>
              <p:nvPr/>
            </p:nvSpPr>
            <p:spPr bwMode="auto">
              <a:xfrm>
                <a:off x="4980" y="1494"/>
                <a:ext cx="82" cy="94"/>
              </a:xfrm>
              <a:custGeom>
                <a:avLst/>
                <a:gdLst>
                  <a:gd name="T0" fmla="*/ 0 w 82"/>
                  <a:gd name="T1" fmla="*/ 47 h 94"/>
                  <a:gd name="T2" fmla="*/ 3 w 82"/>
                  <a:gd name="T3" fmla="*/ 26 h 94"/>
                  <a:gd name="T4" fmla="*/ 14 w 82"/>
                  <a:gd name="T5" fmla="*/ 11 h 94"/>
                  <a:gd name="T6" fmla="*/ 19 w 82"/>
                  <a:gd name="T7" fmla="*/ 8 h 94"/>
                  <a:gd name="T8" fmla="*/ 33 w 82"/>
                  <a:gd name="T9" fmla="*/ 2 h 94"/>
                  <a:gd name="T10" fmla="*/ 40 w 82"/>
                  <a:gd name="T11" fmla="*/ 0 h 94"/>
                  <a:gd name="T12" fmla="*/ 58 w 82"/>
                  <a:gd name="T13" fmla="*/ 4 h 94"/>
                  <a:gd name="T14" fmla="*/ 70 w 82"/>
                  <a:gd name="T15" fmla="*/ 13 h 94"/>
                  <a:gd name="T16" fmla="*/ 75 w 82"/>
                  <a:gd name="T17" fmla="*/ 20 h 94"/>
                  <a:gd name="T18" fmla="*/ 81 w 82"/>
                  <a:gd name="T19" fmla="*/ 36 h 94"/>
                  <a:gd name="T20" fmla="*/ 82 w 82"/>
                  <a:gd name="T21" fmla="*/ 47 h 94"/>
                  <a:gd name="T22" fmla="*/ 77 w 82"/>
                  <a:gd name="T23" fmla="*/ 74 h 94"/>
                  <a:gd name="T24" fmla="*/ 70 w 82"/>
                  <a:gd name="T25" fmla="*/ 83 h 94"/>
                  <a:gd name="T26" fmla="*/ 61 w 82"/>
                  <a:gd name="T27" fmla="*/ 89 h 94"/>
                  <a:gd name="T28" fmla="*/ 40 w 82"/>
                  <a:gd name="T29" fmla="*/ 94 h 94"/>
                  <a:gd name="T30" fmla="*/ 31 w 82"/>
                  <a:gd name="T31" fmla="*/ 94 h 94"/>
                  <a:gd name="T32" fmla="*/ 17 w 82"/>
                  <a:gd name="T33" fmla="*/ 89 h 94"/>
                  <a:gd name="T34" fmla="*/ 12 w 82"/>
                  <a:gd name="T35" fmla="*/ 83 h 94"/>
                  <a:gd name="T36" fmla="*/ 3 w 82"/>
                  <a:gd name="T37" fmla="*/ 69 h 94"/>
                  <a:gd name="T38" fmla="*/ 0 w 82"/>
                  <a:gd name="T39" fmla="*/ 47 h 94"/>
                  <a:gd name="T40" fmla="*/ 15 w 82"/>
                  <a:gd name="T41" fmla="*/ 47 h 94"/>
                  <a:gd name="T42" fmla="*/ 17 w 82"/>
                  <a:gd name="T43" fmla="*/ 63 h 94"/>
                  <a:gd name="T44" fmla="*/ 22 w 82"/>
                  <a:gd name="T45" fmla="*/ 74 h 94"/>
                  <a:gd name="T46" fmla="*/ 26 w 82"/>
                  <a:gd name="T47" fmla="*/ 78 h 94"/>
                  <a:gd name="T48" fmla="*/ 35 w 82"/>
                  <a:gd name="T49" fmla="*/ 81 h 94"/>
                  <a:gd name="T50" fmla="*/ 40 w 82"/>
                  <a:gd name="T51" fmla="*/ 83 h 94"/>
                  <a:gd name="T52" fmla="*/ 51 w 82"/>
                  <a:gd name="T53" fmla="*/ 80 h 94"/>
                  <a:gd name="T54" fmla="*/ 59 w 82"/>
                  <a:gd name="T55" fmla="*/ 74 h 94"/>
                  <a:gd name="T56" fmla="*/ 63 w 82"/>
                  <a:gd name="T57" fmla="*/ 69 h 94"/>
                  <a:gd name="T58" fmla="*/ 66 w 82"/>
                  <a:gd name="T59" fmla="*/ 47 h 94"/>
                  <a:gd name="T60" fmla="*/ 65 w 82"/>
                  <a:gd name="T61" fmla="*/ 33 h 94"/>
                  <a:gd name="T62" fmla="*/ 59 w 82"/>
                  <a:gd name="T63" fmla="*/ 22 h 94"/>
                  <a:gd name="T64" fmla="*/ 56 w 82"/>
                  <a:gd name="T65" fmla="*/ 18 h 94"/>
                  <a:gd name="T66" fmla="*/ 45 w 82"/>
                  <a:gd name="T67" fmla="*/ 15 h 94"/>
                  <a:gd name="T68" fmla="*/ 40 w 82"/>
                  <a:gd name="T69" fmla="*/ 13 h 94"/>
                  <a:gd name="T70" fmla="*/ 31 w 82"/>
                  <a:gd name="T71" fmla="*/ 17 h 94"/>
                  <a:gd name="T72" fmla="*/ 22 w 82"/>
                  <a:gd name="T73" fmla="*/ 22 h 94"/>
                  <a:gd name="T74" fmla="*/ 19 w 82"/>
                  <a:gd name="T75" fmla="*/ 27 h 94"/>
                  <a:gd name="T76" fmla="*/ 15 w 82"/>
                  <a:gd name="T77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" h="94">
                    <a:moveTo>
                      <a:pt x="0" y="47"/>
                    </a:moveTo>
                    <a:lnTo>
                      <a:pt x="0" y="47"/>
                    </a:lnTo>
                    <a:lnTo>
                      <a:pt x="1" y="36"/>
                    </a:lnTo>
                    <a:lnTo>
                      <a:pt x="3" y="26"/>
                    </a:lnTo>
                    <a:lnTo>
                      <a:pt x="7" y="18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8" y="4"/>
                    </a:lnTo>
                    <a:lnTo>
                      <a:pt x="65" y="8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5" y="20"/>
                    </a:lnTo>
                    <a:lnTo>
                      <a:pt x="79" y="27"/>
                    </a:lnTo>
                    <a:lnTo>
                      <a:pt x="81" y="36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1" y="6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0" y="83"/>
                    </a:lnTo>
                    <a:lnTo>
                      <a:pt x="61" y="89"/>
                    </a:lnTo>
                    <a:lnTo>
                      <a:pt x="61" y="89"/>
                    </a:lnTo>
                    <a:lnTo>
                      <a:pt x="52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31" y="94"/>
                    </a:lnTo>
                    <a:lnTo>
                      <a:pt x="24" y="92"/>
                    </a:lnTo>
                    <a:lnTo>
                      <a:pt x="17" y="89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7" y="76"/>
                    </a:lnTo>
                    <a:lnTo>
                      <a:pt x="3" y="69"/>
                    </a:lnTo>
                    <a:lnTo>
                      <a:pt x="1" y="58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  <a:moveTo>
                      <a:pt x="15" y="47"/>
                    </a:moveTo>
                    <a:lnTo>
                      <a:pt x="15" y="47"/>
                    </a:lnTo>
                    <a:lnTo>
                      <a:pt x="17" y="63"/>
                    </a:lnTo>
                    <a:lnTo>
                      <a:pt x="19" y="69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6" y="78"/>
                    </a:lnTo>
                    <a:lnTo>
                      <a:pt x="31" y="80"/>
                    </a:lnTo>
                    <a:lnTo>
                      <a:pt x="35" y="81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5" y="81"/>
                    </a:lnTo>
                    <a:lnTo>
                      <a:pt x="51" y="80"/>
                    </a:lnTo>
                    <a:lnTo>
                      <a:pt x="56" y="78"/>
                    </a:lnTo>
                    <a:lnTo>
                      <a:pt x="59" y="74"/>
                    </a:lnTo>
                    <a:lnTo>
                      <a:pt x="59" y="74"/>
                    </a:lnTo>
                    <a:lnTo>
                      <a:pt x="63" y="69"/>
                    </a:lnTo>
                    <a:lnTo>
                      <a:pt x="65" y="63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5" y="33"/>
                    </a:lnTo>
                    <a:lnTo>
                      <a:pt x="63" y="27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56" y="18"/>
                    </a:lnTo>
                    <a:lnTo>
                      <a:pt x="51" y="17"/>
                    </a:lnTo>
                    <a:lnTo>
                      <a:pt x="45" y="15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5" y="15"/>
                    </a:lnTo>
                    <a:lnTo>
                      <a:pt x="31" y="17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19" y="27"/>
                    </a:lnTo>
                    <a:lnTo>
                      <a:pt x="17" y="33"/>
                    </a:lnTo>
                    <a:lnTo>
                      <a:pt x="15" y="47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5071" y="1494"/>
                <a:ext cx="71" cy="92"/>
              </a:xfrm>
              <a:custGeom>
                <a:avLst/>
                <a:gdLst>
                  <a:gd name="T0" fmla="*/ 0 w 71"/>
                  <a:gd name="T1" fmla="*/ 92 h 92"/>
                  <a:gd name="T2" fmla="*/ 0 w 71"/>
                  <a:gd name="T3" fmla="*/ 4 h 92"/>
                  <a:gd name="T4" fmla="*/ 12 w 71"/>
                  <a:gd name="T5" fmla="*/ 4 h 92"/>
                  <a:gd name="T6" fmla="*/ 12 w 71"/>
                  <a:gd name="T7" fmla="*/ 17 h 92"/>
                  <a:gd name="T8" fmla="*/ 12 w 71"/>
                  <a:gd name="T9" fmla="*/ 17 h 92"/>
                  <a:gd name="T10" fmla="*/ 18 w 71"/>
                  <a:gd name="T11" fmla="*/ 9 h 92"/>
                  <a:gd name="T12" fmla="*/ 25 w 71"/>
                  <a:gd name="T13" fmla="*/ 4 h 92"/>
                  <a:gd name="T14" fmla="*/ 32 w 71"/>
                  <a:gd name="T15" fmla="*/ 2 h 92"/>
                  <a:gd name="T16" fmla="*/ 41 w 71"/>
                  <a:gd name="T17" fmla="*/ 0 h 92"/>
                  <a:gd name="T18" fmla="*/ 41 w 71"/>
                  <a:gd name="T19" fmla="*/ 0 h 92"/>
                  <a:gd name="T20" fmla="*/ 49 w 71"/>
                  <a:gd name="T21" fmla="*/ 2 h 92"/>
                  <a:gd name="T22" fmla="*/ 56 w 71"/>
                  <a:gd name="T23" fmla="*/ 4 h 92"/>
                  <a:gd name="T24" fmla="*/ 56 w 71"/>
                  <a:gd name="T25" fmla="*/ 4 h 92"/>
                  <a:gd name="T26" fmla="*/ 62 w 71"/>
                  <a:gd name="T27" fmla="*/ 8 h 92"/>
                  <a:gd name="T28" fmla="*/ 65 w 71"/>
                  <a:gd name="T29" fmla="*/ 11 h 92"/>
                  <a:gd name="T30" fmla="*/ 65 w 71"/>
                  <a:gd name="T31" fmla="*/ 11 h 92"/>
                  <a:gd name="T32" fmla="*/ 69 w 71"/>
                  <a:gd name="T33" fmla="*/ 17 h 92"/>
                  <a:gd name="T34" fmla="*/ 71 w 71"/>
                  <a:gd name="T35" fmla="*/ 24 h 92"/>
                  <a:gd name="T36" fmla="*/ 71 w 71"/>
                  <a:gd name="T37" fmla="*/ 24 h 92"/>
                  <a:gd name="T38" fmla="*/ 71 w 71"/>
                  <a:gd name="T39" fmla="*/ 38 h 92"/>
                  <a:gd name="T40" fmla="*/ 71 w 71"/>
                  <a:gd name="T41" fmla="*/ 92 h 92"/>
                  <a:gd name="T42" fmla="*/ 56 w 71"/>
                  <a:gd name="T43" fmla="*/ 92 h 92"/>
                  <a:gd name="T44" fmla="*/ 56 w 71"/>
                  <a:gd name="T45" fmla="*/ 38 h 92"/>
                  <a:gd name="T46" fmla="*/ 56 w 71"/>
                  <a:gd name="T47" fmla="*/ 38 h 92"/>
                  <a:gd name="T48" fmla="*/ 56 w 71"/>
                  <a:gd name="T49" fmla="*/ 31 h 92"/>
                  <a:gd name="T50" fmla="*/ 55 w 71"/>
                  <a:gd name="T51" fmla="*/ 24 h 92"/>
                  <a:gd name="T52" fmla="*/ 55 w 71"/>
                  <a:gd name="T53" fmla="*/ 24 h 92"/>
                  <a:gd name="T54" fmla="*/ 53 w 71"/>
                  <a:gd name="T55" fmla="*/ 20 h 92"/>
                  <a:gd name="T56" fmla="*/ 48 w 71"/>
                  <a:gd name="T57" fmla="*/ 17 h 92"/>
                  <a:gd name="T58" fmla="*/ 48 w 71"/>
                  <a:gd name="T59" fmla="*/ 17 h 92"/>
                  <a:gd name="T60" fmla="*/ 44 w 71"/>
                  <a:gd name="T61" fmla="*/ 15 h 92"/>
                  <a:gd name="T62" fmla="*/ 39 w 71"/>
                  <a:gd name="T63" fmla="*/ 15 h 92"/>
                  <a:gd name="T64" fmla="*/ 39 w 71"/>
                  <a:gd name="T65" fmla="*/ 15 h 92"/>
                  <a:gd name="T66" fmla="*/ 28 w 71"/>
                  <a:gd name="T67" fmla="*/ 17 h 92"/>
                  <a:gd name="T68" fmla="*/ 21 w 71"/>
                  <a:gd name="T69" fmla="*/ 20 h 92"/>
                  <a:gd name="T70" fmla="*/ 21 w 71"/>
                  <a:gd name="T71" fmla="*/ 20 h 92"/>
                  <a:gd name="T72" fmla="*/ 18 w 71"/>
                  <a:gd name="T73" fmla="*/ 24 h 92"/>
                  <a:gd name="T74" fmla="*/ 16 w 71"/>
                  <a:gd name="T75" fmla="*/ 29 h 92"/>
                  <a:gd name="T76" fmla="*/ 14 w 71"/>
                  <a:gd name="T77" fmla="*/ 44 h 92"/>
                  <a:gd name="T78" fmla="*/ 14 w 71"/>
                  <a:gd name="T79" fmla="*/ 92 h 92"/>
                  <a:gd name="T80" fmla="*/ 0 w 71"/>
                  <a:gd name="T8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" h="92">
                    <a:moveTo>
                      <a:pt x="0" y="92"/>
                    </a:moveTo>
                    <a:lnTo>
                      <a:pt x="0" y="4"/>
                    </a:lnTo>
                    <a:lnTo>
                      <a:pt x="12" y="4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8" y="9"/>
                    </a:lnTo>
                    <a:lnTo>
                      <a:pt x="25" y="4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62" y="8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9" y="17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1" y="38"/>
                    </a:lnTo>
                    <a:lnTo>
                      <a:pt x="71" y="92"/>
                    </a:lnTo>
                    <a:lnTo>
                      <a:pt x="56" y="92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1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3" y="20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4" y="15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28" y="17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24"/>
                    </a:lnTo>
                    <a:lnTo>
                      <a:pt x="16" y="29"/>
                    </a:lnTo>
                    <a:lnTo>
                      <a:pt x="14" y="44"/>
                    </a:lnTo>
                    <a:lnTo>
                      <a:pt x="14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9"/>
              <p:cNvSpPr>
                <a:spLocks/>
              </p:cNvSpPr>
              <p:nvPr/>
            </p:nvSpPr>
            <p:spPr bwMode="auto">
              <a:xfrm>
                <a:off x="5156" y="1494"/>
                <a:ext cx="119" cy="92"/>
              </a:xfrm>
              <a:custGeom>
                <a:avLst/>
                <a:gdLst>
                  <a:gd name="T0" fmla="*/ 0 w 119"/>
                  <a:gd name="T1" fmla="*/ 4 h 92"/>
                  <a:gd name="T2" fmla="*/ 14 w 119"/>
                  <a:gd name="T3" fmla="*/ 17 h 92"/>
                  <a:gd name="T4" fmla="*/ 19 w 119"/>
                  <a:gd name="T5" fmla="*/ 9 h 92"/>
                  <a:gd name="T6" fmla="*/ 24 w 119"/>
                  <a:gd name="T7" fmla="*/ 6 h 92"/>
                  <a:gd name="T8" fmla="*/ 40 w 119"/>
                  <a:gd name="T9" fmla="*/ 0 h 92"/>
                  <a:gd name="T10" fmla="*/ 49 w 119"/>
                  <a:gd name="T11" fmla="*/ 2 h 92"/>
                  <a:gd name="T12" fmla="*/ 56 w 119"/>
                  <a:gd name="T13" fmla="*/ 6 h 92"/>
                  <a:gd name="T14" fmla="*/ 65 w 119"/>
                  <a:gd name="T15" fmla="*/ 17 h 92"/>
                  <a:gd name="T16" fmla="*/ 70 w 119"/>
                  <a:gd name="T17" fmla="*/ 9 h 92"/>
                  <a:gd name="T18" fmla="*/ 84 w 119"/>
                  <a:gd name="T19" fmla="*/ 2 h 92"/>
                  <a:gd name="T20" fmla="*/ 93 w 119"/>
                  <a:gd name="T21" fmla="*/ 0 h 92"/>
                  <a:gd name="T22" fmla="*/ 109 w 119"/>
                  <a:gd name="T23" fmla="*/ 6 h 92"/>
                  <a:gd name="T24" fmla="*/ 112 w 119"/>
                  <a:gd name="T25" fmla="*/ 9 h 92"/>
                  <a:gd name="T26" fmla="*/ 117 w 119"/>
                  <a:gd name="T27" fmla="*/ 18 h 92"/>
                  <a:gd name="T28" fmla="*/ 119 w 119"/>
                  <a:gd name="T29" fmla="*/ 92 h 92"/>
                  <a:gd name="T30" fmla="*/ 105 w 119"/>
                  <a:gd name="T31" fmla="*/ 36 h 92"/>
                  <a:gd name="T32" fmla="*/ 103 w 119"/>
                  <a:gd name="T33" fmla="*/ 24 h 92"/>
                  <a:gd name="T34" fmla="*/ 102 w 119"/>
                  <a:gd name="T35" fmla="*/ 20 h 92"/>
                  <a:gd name="T36" fmla="*/ 98 w 119"/>
                  <a:gd name="T37" fmla="*/ 17 h 92"/>
                  <a:gd name="T38" fmla="*/ 89 w 119"/>
                  <a:gd name="T39" fmla="*/ 15 h 92"/>
                  <a:gd name="T40" fmla="*/ 81 w 119"/>
                  <a:gd name="T41" fmla="*/ 17 h 92"/>
                  <a:gd name="T42" fmla="*/ 73 w 119"/>
                  <a:gd name="T43" fmla="*/ 20 h 92"/>
                  <a:gd name="T44" fmla="*/ 68 w 119"/>
                  <a:gd name="T45" fmla="*/ 29 h 92"/>
                  <a:gd name="T46" fmla="*/ 66 w 119"/>
                  <a:gd name="T47" fmla="*/ 92 h 92"/>
                  <a:gd name="T48" fmla="*/ 52 w 119"/>
                  <a:gd name="T49" fmla="*/ 35 h 92"/>
                  <a:gd name="T50" fmla="*/ 52 w 119"/>
                  <a:gd name="T51" fmla="*/ 26 h 92"/>
                  <a:gd name="T52" fmla="*/ 49 w 119"/>
                  <a:gd name="T53" fmla="*/ 20 h 92"/>
                  <a:gd name="T54" fmla="*/ 37 w 119"/>
                  <a:gd name="T55" fmla="*/ 15 h 92"/>
                  <a:gd name="T56" fmla="*/ 31 w 119"/>
                  <a:gd name="T57" fmla="*/ 15 h 92"/>
                  <a:gd name="T58" fmla="*/ 26 w 119"/>
                  <a:gd name="T59" fmla="*/ 18 h 92"/>
                  <a:gd name="T60" fmla="*/ 17 w 119"/>
                  <a:gd name="T61" fmla="*/ 27 h 92"/>
                  <a:gd name="T62" fmla="*/ 15 w 119"/>
                  <a:gd name="T63" fmla="*/ 36 h 92"/>
                  <a:gd name="T64" fmla="*/ 15 w 119"/>
                  <a:gd name="T6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9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31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61" y="9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70" y="9"/>
                    </a:lnTo>
                    <a:lnTo>
                      <a:pt x="77" y="6"/>
                    </a:lnTo>
                    <a:lnTo>
                      <a:pt x="84" y="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3" y="2"/>
                    </a:lnTo>
                    <a:lnTo>
                      <a:pt x="109" y="6"/>
                    </a:lnTo>
                    <a:lnTo>
                      <a:pt x="112" y="9"/>
                    </a:lnTo>
                    <a:lnTo>
                      <a:pt x="112" y="9"/>
                    </a:lnTo>
                    <a:lnTo>
                      <a:pt x="116" y="13"/>
                    </a:lnTo>
                    <a:lnTo>
                      <a:pt x="117" y="18"/>
                    </a:lnTo>
                    <a:lnTo>
                      <a:pt x="119" y="31"/>
                    </a:lnTo>
                    <a:lnTo>
                      <a:pt x="119" y="92"/>
                    </a:lnTo>
                    <a:lnTo>
                      <a:pt x="105" y="92"/>
                    </a:lnTo>
                    <a:lnTo>
                      <a:pt x="105" y="36"/>
                    </a:lnTo>
                    <a:lnTo>
                      <a:pt x="105" y="36"/>
                    </a:lnTo>
                    <a:lnTo>
                      <a:pt x="103" y="24"/>
                    </a:lnTo>
                    <a:lnTo>
                      <a:pt x="103" y="24"/>
                    </a:lnTo>
                    <a:lnTo>
                      <a:pt x="102" y="20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93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1" y="17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0" y="24"/>
                    </a:lnTo>
                    <a:lnTo>
                      <a:pt x="68" y="29"/>
                    </a:lnTo>
                    <a:lnTo>
                      <a:pt x="66" y="40"/>
                    </a:lnTo>
                    <a:lnTo>
                      <a:pt x="66" y="92"/>
                    </a:lnTo>
                    <a:lnTo>
                      <a:pt x="52" y="92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26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4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1" y="22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36"/>
                    </a:lnTo>
                    <a:lnTo>
                      <a:pt x="15" y="47"/>
                    </a:lnTo>
                    <a:lnTo>
                      <a:pt x="15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0"/>
              <p:cNvSpPr>
                <a:spLocks noEditPoints="1"/>
              </p:cNvSpPr>
              <p:nvPr/>
            </p:nvSpPr>
            <p:spPr bwMode="auto">
              <a:xfrm>
                <a:off x="5284" y="1494"/>
                <a:ext cx="81" cy="94"/>
              </a:xfrm>
              <a:custGeom>
                <a:avLst/>
                <a:gdLst>
                  <a:gd name="T0" fmla="*/ 79 w 81"/>
                  <a:gd name="T1" fmla="*/ 65 h 94"/>
                  <a:gd name="T2" fmla="*/ 74 w 81"/>
                  <a:gd name="T3" fmla="*/ 78 h 94"/>
                  <a:gd name="T4" fmla="*/ 67 w 81"/>
                  <a:gd name="T5" fmla="*/ 87 h 94"/>
                  <a:gd name="T6" fmla="*/ 62 w 81"/>
                  <a:gd name="T7" fmla="*/ 90 h 94"/>
                  <a:gd name="T8" fmla="*/ 42 w 81"/>
                  <a:gd name="T9" fmla="*/ 94 h 94"/>
                  <a:gd name="T10" fmla="*/ 32 w 81"/>
                  <a:gd name="T11" fmla="*/ 94 h 94"/>
                  <a:gd name="T12" fmla="*/ 18 w 81"/>
                  <a:gd name="T13" fmla="*/ 89 h 94"/>
                  <a:gd name="T14" fmla="*/ 11 w 81"/>
                  <a:gd name="T15" fmla="*/ 83 h 94"/>
                  <a:gd name="T16" fmla="*/ 2 w 81"/>
                  <a:gd name="T17" fmla="*/ 69 h 94"/>
                  <a:gd name="T18" fmla="*/ 0 w 81"/>
                  <a:gd name="T19" fmla="*/ 49 h 94"/>
                  <a:gd name="T20" fmla="*/ 0 w 81"/>
                  <a:gd name="T21" fmla="*/ 38 h 94"/>
                  <a:gd name="T22" fmla="*/ 5 w 81"/>
                  <a:gd name="T23" fmla="*/ 20 h 94"/>
                  <a:gd name="T24" fmla="*/ 11 w 81"/>
                  <a:gd name="T25" fmla="*/ 13 h 94"/>
                  <a:gd name="T26" fmla="*/ 25 w 81"/>
                  <a:gd name="T27" fmla="*/ 4 h 94"/>
                  <a:gd name="T28" fmla="*/ 40 w 81"/>
                  <a:gd name="T29" fmla="*/ 0 h 94"/>
                  <a:gd name="T30" fmla="*/ 49 w 81"/>
                  <a:gd name="T31" fmla="*/ 2 h 94"/>
                  <a:gd name="T32" fmla="*/ 63 w 81"/>
                  <a:gd name="T33" fmla="*/ 8 h 94"/>
                  <a:gd name="T34" fmla="*/ 69 w 81"/>
                  <a:gd name="T35" fmla="*/ 13 h 94"/>
                  <a:gd name="T36" fmla="*/ 77 w 81"/>
                  <a:gd name="T37" fmla="*/ 27 h 94"/>
                  <a:gd name="T38" fmla="*/ 81 w 81"/>
                  <a:gd name="T39" fmla="*/ 47 h 94"/>
                  <a:gd name="T40" fmla="*/ 81 w 81"/>
                  <a:gd name="T41" fmla="*/ 53 h 94"/>
                  <a:gd name="T42" fmla="*/ 16 w 81"/>
                  <a:gd name="T43" fmla="*/ 53 h 94"/>
                  <a:gd name="T44" fmla="*/ 19 w 81"/>
                  <a:gd name="T45" fmla="*/ 71 h 94"/>
                  <a:gd name="T46" fmla="*/ 23 w 81"/>
                  <a:gd name="T47" fmla="*/ 74 h 94"/>
                  <a:gd name="T48" fmla="*/ 42 w 81"/>
                  <a:gd name="T49" fmla="*/ 83 h 94"/>
                  <a:gd name="T50" fmla="*/ 49 w 81"/>
                  <a:gd name="T51" fmla="*/ 81 h 94"/>
                  <a:gd name="T52" fmla="*/ 55 w 81"/>
                  <a:gd name="T53" fmla="*/ 78 h 94"/>
                  <a:gd name="T54" fmla="*/ 65 w 81"/>
                  <a:gd name="T55" fmla="*/ 63 h 94"/>
                  <a:gd name="T56" fmla="*/ 16 w 81"/>
                  <a:gd name="T57" fmla="*/ 40 h 94"/>
                  <a:gd name="T58" fmla="*/ 65 w 81"/>
                  <a:gd name="T59" fmla="*/ 40 h 94"/>
                  <a:gd name="T60" fmla="*/ 60 w 81"/>
                  <a:gd name="T61" fmla="*/ 22 h 94"/>
                  <a:gd name="T62" fmla="*/ 55 w 81"/>
                  <a:gd name="T63" fmla="*/ 18 h 94"/>
                  <a:gd name="T64" fmla="*/ 46 w 81"/>
                  <a:gd name="T65" fmla="*/ 15 h 94"/>
                  <a:gd name="T66" fmla="*/ 40 w 81"/>
                  <a:gd name="T67" fmla="*/ 13 h 94"/>
                  <a:gd name="T68" fmla="*/ 23 w 81"/>
                  <a:gd name="T69" fmla="*/ 20 h 94"/>
                  <a:gd name="T70" fmla="*/ 18 w 81"/>
                  <a:gd name="T71" fmla="*/ 29 h 94"/>
                  <a:gd name="T72" fmla="*/ 16 w 81"/>
                  <a:gd name="T73" fmla="*/ 4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" h="94">
                    <a:moveTo>
                      <a:pt x="65" y="63"/>
                    </a:moveTo>
                    <a:lnTo>
                      <a:pt x="79" y="65"/>
                    </a:lnTo>
                    <a:lnTo>
                      <a:pt x="79" y="65"/>
                    </a:lnTo>
                    <a:lnTo>
                      <a:pt x="74" y="78"/>
                    </a:lnTo>
                    <a:lnTo>
                      <a:pt x="70" y="83"/>
                    </a:lnTo>
                    <a:lnTo>
                      <a:pt x="67" y="87"/>
                    </a:lnTo>
                    <a:lnTo>
                      <a:pt x="67" y="87"/>
                    </a:lnTo>
                    <a:lnTo>
                      <a:pt x="62" y="90"/>
                    </a:lnTo>
                    <a:lnTo>
                      <a:pt x="55" y="92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32" y="94"/>
                    </a:lnTo>
                    <a:lnTo>
                      <a:pt x="25" y="92"/>
                    </a:lnTo>
                    <a:lnTo>
                      <a:pt x="18" y="89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5" y="76"/>
                    </a:lnTo>
                    <a:lnTo>
                      <a:pt x="2" y="69"/>
                    </a:lnTo>
                    <a:lnTo>
                      <a:pt x="0" y="6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5" y="20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8" y="8"/>
                    </a:lnTo>
                    <a:lnTo>
                      <a:pt x="25" y="4"/>
                    </a:lnTo>
                    <a:lnTo>
                      <a:pt x="32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63" y="8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4" y="20"/>
                    </a:lnTo>
                    <a:lnTo>
                      <a:pt x="77" y="27"/>
                    </a:lnTo>
                    <a:lnTo>
                      <a:pt x="79" y="38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53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8" y="65"/>
                    </a:lnTo>
                    <a:lnTo>
                      <a:pt x="19" y="71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32" y="80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9" y="81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60" y="72"/>
                    </a:lnTo>
                    <a:lnTo>
                      <a:pt x="65" y="63"/>
                    </a:lnTo>
                    <a:lnTo>
                      <a:pt x="65" y="63"/>
                    </a:lnTo>
                    <a:close/>
                    <a:moveTo>
                      <a:pt x="16" y="40"/>
                    </a:moveTo>
                    <a:lnTo>
                      <a:pt x="65" y="40"/>
                    </a:lnTo>
                    <a:lnTo>
                      <a:pt x="65" y="40"/>
                    </a:lnTo>
                    <a:lnTo>
                      <a:pt x="63" y="29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5" y="18"/>
                    </a:lnTo>
                    <a:lnTo>
                      <a:pt x="51" y="17"/>
                    </a:lnTo>
                    <a:lnTo>
                      <a:pt x="46" y="15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2" y="15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18" y="29"/>
                    </a:lnTo>
                    <a:lnTo>
                      <a:pt x="16" y="40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1"/>
              <p:cNvSpPr>
                <a:spLocks/>
              </p:cNvSpPr>
              <p:nvPr/>
            </p:nvSpPr>
            <p:spPr bwMode="auto">
              <a:xfrm>
                <a:off x="5374" y="1494"/>
                <a:ext cx="72" cy="92"/>
              </a:xfrm>
              <a:custGeom>
                <a:avLst/>
                <a:gdLst>
                  <a:gd name="T0" fmla="*/ 0 w 72"/>
                  <a:gd name="T1" fmla="*/ 92 h 92"/>
                  <a:gd name="T2" fmla="*/ 0 w 72"/>
                  <a:gd name="T3" fmla="*/ 4 h 92"/>
                  <a:gd name="T4" fmla="*/ 14 w 72"/>
                  <a:gd name="T5" fmla="*/ 4 h 92"/>
                  <a:gd name="T6" fmla="*/ 14 w 72"/>
                  <a:gd name="T7" fmla="*/ 17 h 92"/>
                  <a:gd name="T8" fmla="*/ 14 w 72"/>
                  <a:gd name="T9" fmla="*/ 17 h 92"/>
                  <a:gd name="T10" fmla="*/ 19 w 72"/>
                  <a:gd name="T11" fmla="*/ 9 h 92"/>
                  <a:gd name="T12" fmla="*/ 26 w 72"/>
                  <a:gd name="T13" fmla="*/ 4 h 92"/>
                  <a:gd name="T14" fmla="*/ 33 w 72"/>
                  <a:gd name="T15" fmla="*/ 2 h 92"/>
                  <a:gd name="T16" fmla="*/ 42 w 72"/>
                  <a:gd name="T17" fmla="*/ 0 h 92"/>
                  <a:gd name="T18" fmla="*/ 42 w 72"/>
                  <a:gd name="T19" fmla="*/ 0 h 92"/>
                  <a:gd name="T20" fmla="*/ 49 w 72"/>
                  <a:gd name="T21" fmla="*/ 2 h 92"/>
                  <a:gd name="T22" fmla="*/ 56 w 72"/>
                  <a:gd name="T23" fmla="*/ 4 h 92"/>
                  <a:gd name="T24" fmla="*/ 56 w 72"/>
                  <a:gd name="T25" fmla="*/ 4 h 92"/>
                  <a:gd name="T26" fmla="*/ 61 w 72"/>
                  <a:gd name="T27" fmla="*/ 8 h 92"/>
                  <a:gd name="T28" fmla="*/ 67 w 72"/>
                  <a:gd name="T29" fmla="*/ 11 h 92"/>
                  <a:gd name="T30" fmla="*/ 67 w 72"/>
                  <a:gd name="T31" fmla="*/ 11 h 92"/>
                  <a:gd name="T32" fmla="*/ 68 w 72"/>
                  <a:gd name="T33" fmla="*/ 17 h 92"/>
                  <a:gd name="T34" fmla="*/ 70 w 72"/>
                  <a:gd name="T35" fmla="*/ 24 h 92"/>
                  <a:gd name="T36" fmla="*/ 70 w 72"/>
                  <a:gd name="T37" fmla="*/ 24 h 92"/>
                  <a:gd name="T38" fmla="*/ 72 w 72"/>
                  <a:gd name="T39" fmla="*/ 38 h 92"/>
                  <a:gd name="T40" fmla="*/ 72 w 72"/>
                  <a:gd name="T41" fmla="*/ 92 h 92"/>
                  <a:gd name="T42" fmla="*/ 56 w 72"/>
                  <a:gd name="T43" fmla="*/ 92 h 92"/>
                  <a:gd name="T44" fmla="*/ 56 w 72"/>
                  <a:gd name="T45" fmla="*/ 38 h 92"/>
                  <a:gd name="T46" fmla="*/ 56 w 72"/>
                  <a:gd name="T47" fmla="*/ 38 h 92"/>
                  <a:gd name="T48" fmla="*/ 56 w 72"/>
                  <a:gd name="T49" fmla="*/ 31 h 92"/>
                  <a:gd name="T50" fmla="*/ 54 w 72"/>
                  <a:gd name="T51" fmla="*/ 24 h 92"/>
                  <a:gd name="T52" fmla="*/ 54 w 72"/>
                  <a:gd name="T53" fmla="*/ 24 h 92"/>
                  <a:gd name="T54" fmla="*/ 53 w 72"/>
                  <a:gd name="T55" fmla="*/ 20 h 92"/>
                  <a:gd name="T56" fmla="*/ 49 w 72"/>
                  <a:gd name="T57" fmla="*/ 17 h 92"/>
                  <a:gd name="T58" fmla="*/ 49 w 72"/>
                  <a:gd name="T59" fmla="*/ 17 h 92"/>
                  <a:gd name="T60" fmla="*/ 44 w 72"/>
                  <a:gd name="T61" fmla="*/ 15 h 92"/>
                  <a:gd name="T62" fmla="*/ 38 w 72"/>
                  <a:gd name="T63" fmla="*/ 15 h 92"/>
                  <a:gd name="T64" fmla="*/ 38 w 72"/>
                  <a:gd name="T65" fmla="*/ 15 h 92"/>
                  <a:gd name="T66" fmla="*/ 30 w 72"/>
                  <a:gd name="T67" fmla="*/ 17 h 92"/>
                  <a:gd name="T68" fmla="*/ 23 w 72"/>
                  <a:gd name="T69" fmla="*/ 20 h 92"/>
                  <a:gd name="T70" fmla="*/ 23 w 72"/>
                  <a:gd name="T71" fmla="*/ 20 h 92"/>
                  <a:gd name="T72" fmla="*/ 19 w 72"/>
                  <a:gd name="T73" fmla="*/ 24 h 92"/>
                  <a:gd name="T74" fmla="*/ 17 w 72"/>
                  <a:gd name="T75" fmla="*/ 29 h 92"/>
                  <a:gd name="T76" fmla="*/ 16 w 72"/>
                  <a:gd name="T77" fmla="*/ 44 h 92"/>
                  <a:gd name="T78" fmla="*/ 16 w 72"/>
                  <a:gd name="T79" fmla="*/ 92 h 92"/>
                  <a:gd name="T80" fmla="*/ 0 w 72"/>
                  <a:gd name="T8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" h="92">
                    <a:moveTo>
                      <a:pt x="0" y="92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9"/>
                    </a:lnTo>
                    <a:lnTo>
                      <a:pt x="26" y="4"/>
                    </a:lnTo>
                    <a:lnTo>
                      <a:pt x="33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61" y="8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8" y="17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2" y="38"/>
                    </a:lnTo>
                    <a:lnTo>
                      <a:pt x="72" y="92"/>
                    </a:lnTo>
                    <a:lnTo>
                      <a:pt x="56" y="92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3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4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0" y="17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19" y="24"/>
                    </a:lnTo>
                    <a:lnTo>
                      <a:pt x="17" y="29"/>
                    </a:lnTo>
                    <a:lnTo>
                      <a:pt x="16" y="44"/>
                    </a:lnTo>
                    <a:lnTo>
                      <a:pt x="16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5451" y="1465"/>
                <a:ext cx="42" cy="123"/>
              </a:xfrm>
              <a:custGeom>
                <a:avLst/>
                <a:gdLst>
                  <a:gd name="T0" fmla="*/ 41 w 42"/>
                  <a:gd name="T1" fmla="*/ 109 h 123"/>
                  <a:gd name="T2" fmla="*/ 42 w 42"/>
                  <a:gd name="T3" fmla="*/ 121 h 123"/>
                  <a:gd name="T4" fmla="*/ 42 w 42"/>
                  <a:gd name="T5" fmla="*/ 121 h 123"/>
                  <a:gd name="T6" fmla="*/ 32 w 42"/>
                  <a:gd name="T7" fmla="*/ 123 h 123"/>
                  <a:gd name="T8" fmla="*/ 32 w 42"/>
                  <a:gd name="T9" fmla="*/ 123 h 123"/>
                  <a:gd name="T10" fmla="*/ 25 w 42"/>
                  <a:gd name="T11" fmla="*/ 123 h 123"/>
                  <a:gd name="T12" fmla="*/ 20 w 42"/>
                  <a:gd name="T13" fmla="*/ 121 h 123"/>
                  <a:gd name="T14" fmla="*/ 20 w 42"/>
                  <a:gd name="T15" fmla="*/ 121 h 123"/>
                  <a:gd name="T16" fmla="*/ 16 w 42"/>
                  <a:gd name="T17" fmla="*/ 118 h 123"/>
                  <a:gd name="T18" fmla="*/ 13 w 42"/>
                  <a:gd name="T19" fmla="*/ 114 h 123"/>
                  <a:gd name="T20" fmla="*/ 13 w 42"/>
                  <a:gd name="T21" fmla="*/ 114 h 123"/>
                  <a:gd name="T22" fmla="*/ 13 w 42"/>
                  <a:gd name="T23" fmla="*/ 107 h 123"/>
                  <a:gd name="T24" fmla="*/ 11 w 42"/>
                  <a:gd name="T25" fmla="*/ 96 h 123"/>
                  <a:gd name="T26" fmla="*/ 11 w 42"/>
                  <a:gd name="T27" fmla="*/ 44 h 123"/>
                  <a:gd name="T28" fmla="*/ 0 w 42"/>
                  <a:gd name="T29" fmla="*/ 44 h 123"/>
                  <a:gd name="T30" fmla="*/ 0 w 42"/>
                  <a:gd name="T31" fmla="*/ 33 h 123"/>
                  <a:gd name="T32" fmla="*/ 11 w 42"/>
                  <a:gd name="T33" fmla="*/ 33 h 123"/>
                  <a:gd name="T34" fmla="*/ 11 w 42"/>
                  <a:gd name="T35" fmla="*/ 9 h 123"/>
                  <a:gd name="T36" fmla="*/ 27 w 42"/>
                  <a:gd name="T37" fmla="*/ 0 h 123"/>
                  <a:gd name="T38" fmla="*/ 27 w 42"/>
                  <a:gd name="T39" fmla="*/ 33 h 123"/>
                  <a:gd name="T40" fmla="*/ 41 w 42"/>
                  <a:gd name="T41" fmla="*/ 33 h 123"/>
                  <a:gd name="T42" fmla="*/ 41 w 42"/>
                  <a:gd name="T43" fmla="*/ 44 h 123"/>
                  <a:gd name="T44" fmla="*/ 27 w 42"/>
                  <a:gd name="T45" fmla="*/ 44 h 123"/>
                  <a:gd name="T46" fmla="*/ 27 w 42"/>
                  <a:gd name="T47" fmla="*/ 96 h 123"/>
                  <a:gd name="T48" fmla="*/ 27 w 42"/>
                  <a:gd name="T49" fmla="*/ 96 h 123"/>
                  <a:gd name="T50" fmla="*/ 27 w 42"/>
                  <a:gd name="T51" fmla="*/ 105 h 123"/>
                  <a:gd name="T52" fmla="*/ 27 w 42"/>
                  <a:gd name="T53" fmla="*/ 105 h 123"/>
                  <a:gd name="T54" fmla="*/ 30 w 42"/>
                  <a:gd name="T55" fmla="*/ 109 h 123"/>
                  <a:gd name="T56" fmla="*/ 30 w 42"/>
                  <a:gd name="T57" fmla="*/ 109 h 123"/>
                  <a:gd name="T58" fmla="*/ 35 w 42"/>
                  <a:gd name="T59" fmla="*/ 109 h 123"/>
                  <a:gd name="T60" fmla="*/ 35 w 42"/>
                  <a:gd name="T61" fmla="*/ 109 h 123"/>
                  <a:gd name="T62" fmla="*/ 41 w 42"/>
                  <a:gd name="T63" fmla="*/ 109 h 123"/>
                  <a:gd name="T64" fmla="*/ 41 w 42"/>
                  <a:gd name="T65" fmla="*/ 10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23">
                    <a:moveTo>
                      <a:pt x="41" y="109"/>
                    </a:moveTo>
                    <a:lnTo>
                      <a:pt x="42" y="121"/>
                    </a:lnTo>
                    <a:lnTo>
                      <a:pt x="42" y="121"/>
                    </a:lnTo>
                    <a:lnTo>
                      <a:pt x="32" y="123"/>
                    </a:lnTo>
                    <a:lnTo>
                      <a:pt x="32" y="123"/>
                    </a:lnTo>
                    <a:lnTo>
                      <a:pt x="25" y="123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16" y="118"/>
                    </a:lnTo>
                    <a:lnTo>
                      <a:pt x="13" y="114"/>
                    </a:lnTo>
                    <a:lnTo>
                      <a:pt x="13" y="114"/>
                    </a:lnTo>
                    <a:lnTo>
                      <a:pt x="13" y="107"/>
                    </a:lnTo>
                    <a:lnTo>
                      <a:pt x="11" y="96"/>
                    </a:lnTo>
                    <a:lnTo>
                      <a:pt x="11" y="44"/>
                    </a:lnTo>
                    <a:lnTo>
                      <a:pt x="0" y="44"/>
                    </a:lnTo>
                    <a:lnTo>
                      <a:pt x="0" y="33"/>
                    </a:lnTo>
                    <a:lnTo>
                      <a:pt x="11" y="33"/>
                    </a:lnTo>
                    <a:lnTo>
                      <a:pt x="11" y="9"/>
                    </a:lnTo>
                    <a:lnTo>
                      <a:pt x="27" y="0"/>
                    </a:lnTo>
                    <a:lnTo>
                      <a:pt x="27" y="33"/>
                    </a:lnTo>
                    <a:lnTo>
                      <a:pt x="41" y="33"/>
                    </a:lnTo>
                    <a:lnTo>
                      <a:pt x="41" y="44"/>
                    </a:lnTo>
                    <a:lnTo>
                      <a:pt x="27" y="44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7" y="105"/>
                    </a:lnTo>
                    <a:lnTo>
                      <a:pt x="27" y="105"/>
                    </a:lnTo>
                    <a:lnTo>
                      <a:pt x="30" y="109"/>
                    </a:lnTo>
                    <a:lnTo>
                      <a:pt x="30" y="109"/>
                    </a:lnTo>
                    <a:lnTo>
                      <a:pt x="35" y="109"/>
                    </a:lnTo>
                    <a:lnTo>
                      <a:pt x="35" y="109"/>
                    </a:lnTo>
                    <a:lnTo>
                      <a:pt x="41" y="109"/>
                    </a:lnTo>
                    <a:lnTo>
                      <a:pt x="41" y="109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3"/>
              <p:cNvSpPr>
                <a:spLocks/>
              </p:cNvSpPr>
              <p:nvPr/>
            </p:nvSpPr>
            <p:spPr bwMode="auto">
              <a:xfrm>
                <a:off x="5527" y="912"/>
                <a:ext cx="28" cy="1161"/>
              </a:xfrm>
              <a:custGeom>
                <a:avLst/>
                <a:gdLst>
                  <a:gd name="T0" fmla="*/ 14 w 28"/>
                  <a:gd name="T1" fmla="*/ 1161 h 1161"/>
                  <a:gd name="T2" fmla="*/ 14 w 28"/>
                  <a:gd name="T3" fmla="*/ 1161 h 1161"/>
                  <a:gd name="T4" fmla="*/ 9 w 28"/>
                  <a:gd name="T5" fmla="*/ 1159 h 1161"/>
                  <a:gd name="T6" fmla="*/ 3 w 28"/>
                  <a:gd name="T7" fmla="*/ 1155 h 1161"/>
                  <a:gd name="T8" fmla="*/ 2 w 28"/>
                  <a:gd name="T9" fmla="*/ 1152 h 1161"/>
                  <a:gd name="T10" fmla="*/ 0 w 28"/>
                  <a:gd name="T11" fmla="*/ 1146 h 1161"/>
                  <a:gd name="T12" fmla="*/ 0 w 28"/>
                  <a:gd name="T13" fmla="*/ 15 h 1161"/>
                  <a:gd name="T14" fmla="*/ 0 w 28"/>
                  <a:gd name="T15" fmla="*/ 15 h 1161"/>
                  <a:gd name="T16" fmla="*/ 2 w 28"/>
                  <a:gd name="T17" fmla="*/ 9 h 1161"/>
                  <a:gd name="T18" fmla="*/ 3 w 28"/>
                  <a:gd name="T19" fmla="*/ 4 h 1161"/>
                  <a:gd name="T20" fmla="*/ 9 w 28"/>
                  <a:gd name="T21" fmla="*/ 0 h 1161"/>
                  <a:gd name="T22" fmla="*/ 14 w 28"/>
                  <a:gd name="T23" fmla="*/ 0 h 1161"/>
                  <a:gd name="T24" fmla="*/ 14 w 28"/>
                  <a:gd name="T25" fmla="*/ 0 h 1161"/>
                  <a:gd name="T26" fmla="*/ 19 w 28"/>
                  <a:gd name="T27" fmla="*/ 0 h 1161"/>
                  <a:gd name="T28" fmla="*/ 24 w 28"/>
                  <a:gd name="T29" fmla="*/ 4 h 1161"/>
                  <a:gd name="T30" fmla="*/ 26 w 28"/>
                  <a:gd name="T31" fmla="*/ 9 h 1161"/>
                  <a:gd name="T32" fmla="*/ 28 w 28"/>
                  <a:gd name="T33" fmla="*/ 15 h 1161"/>
                  <a:gd name="T34" fmla="*/ 28 w 28"/>
                  <a:gd name="T35" fmla="*/ 1146 h 1161"/>
                  <a:gd name="T36" fmla="*/ 28 w 28"/>
                  <a:gd name="T37" fmla="*/ 1146 h 1161"/>
                  <a:gd name="T38" fmla="*/ 26 w 28"/>
                  <a:gd name="T39" fmla="*/ 1152 h 1161"/>
                  <a:gd name="T40" fmla="*/ 24 w 28"/>
                  <a:gd name="T41" fmla="*/ 1155 h 1161"/>
                  <a:gd name="T42" fmla="*/ 19 w 28"/>
                  <a:gd name="T43" fmla="*/ 1159 h 1161"/>
                  <a:gd name="T44" fmla="*/ 14 w 28"/>
                  <a:gd name="T45" fmla="*/ 1161 h 1161"/>
                  <a:gd name="T46" fmla="*/ 14 w 28"/>
                  <a:gd name="T47" fmla="*/ 1161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161">
                    <a:moveTo>
                      <a:pt x="14" y="1161"/>
                    </a:moveTo>
                    <a:lnTo>
                      <a:pt x="14" y="1161"/>
                    </a:lnTo>
                    <a:lnTo>
                      <a:pt x="9" y="1159"/>
                    </a:lnTo>
                    <a:lnTo>
                      <a:pt x="3" y="1155"/>
                    </a:lnTo>
                    <a:lnTo>
                      <a:pt x="2" y="1152"/>
                    </a:lnTo>
                    <a:lnTo>
                      <a:pt x="0" y="1146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3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4"/>
                    </a:lnTo>
                    <a:lnTo>
                      <a:pt x="26" y="9"/>
                    </a:lnTo>
                    <a:lnTo>
                      <a:pt x="28" y="15"/>
                    </a:lnTo>
                    <a:lnTo>
                      <a:pt x="28" y="1146"/>
                    </a:lnTo>
                    <a:lnTo>
                      <a:pt x="28" y="1146"/>
                    </a:lnTo>
                    <a:lnTo>
                      <a:pt x="26" y="1152"/>
                    </a:lnTo>
                    <a:lnTo>
                      <a:pt x="24" y="1155"/>
                    </a:lnTo>
                    <a:lnTo>
                      <a:pt x="19" y="1159"/>
                    </a:lnTo>
                    <a:lnTo>
                      <a:pt x="14" y="1161"/>
                    </a:lnTo>
                    <a:lnTo>
                      <a:pt x="14" y="1161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A3A55BD-0AFC-B546-AAA4-B95C5D78049E}"/>
              </a:ext>
            </a:extLst>
          </p:cNvPr>
          <p:cNvSpPr/>
          <p:nvPr/>
        </p:nvSpPr>
        <p:spPr>
          <a:xfrm>
            <a:off x="8692733" y="4237998"/>
            <a:ext cx="2096517" cy="427383"/>
          </a:xfrm>
          <a:prstGeom prst="ellipse">
            <a:avLst/>
          </a:prstGeom>
          <a:noFill/>
          <a:ln w="28575">
            <a:solidFill>
              <a:srgbClr val="C50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3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t.Jude_C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50F3C"/>
      </a:accent1>
      <a:accent2>
        <a:srgbClr val="8E152D"/>
      </a:accent2>
      <a:accent3>
        <a:srgbClr val="C8C8C8"/>
      </a:accent3>
      <a:accent4>
        <a:srgbClr val="98999B"/>
      </a:accent4>
      <a:accent5>
        <a:srgbClr val="FFCE00"/>
      </a:accent5>
      <a:accent6>
        <a:srgbClr val="FFB81D"/>
      </a:accent6>
      <a:hlink>
        <a:srgbClr val="C50F3C"/>
      </a:hlink>
      <a:folHlink>
        <a:srgbClr val="8E152D"/>
      </a:folHlink>
    </a:clrScheme>
    <a:fontScheme name="Custom 1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18275</TotalTime>
  <Words>1693</Words>
  <Application>Microsoft Macintosh PowerPoint</Application>
  <PresentationFormat>Widescreen</PresentationFormat>
  <Paragraphs>298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 Unicode MS</vt:lpstr>
      <vt:lpstr>Arial</vt:lpstr>
      <vt:lpstr>Calibri</vt:lpstr>
      <vt:lpstr>Verdana</vt:lpstr>
      <vt:lpstr>Office Theme</vt:lpstr>
      <vt:lpstr>PowerPoint Presentation</vt:lpstr>
      <vt:lpstr>Program Leadership</vt:lpstr>
      <vt:lpstr>Program Goal</vt:lpstr>
      <vt:lpstr>Specific Aims</vt:lpstr>
      <vt:lpstr>Key Metrics</vt:lpstr>
      <vt:lpstr>PowerPoint Presentation</vt:lpstr>
      <vt:lpstr>Scientific Highlights from Working Groups - #1</vt:lpstr>
      <vt:lpstr>Composition-dependent thermodynamics of intracellular phase separation (collaboration with Cliff Brangwynne, Princeton)</vt:lpstr>
      <vt:lpstr>Scientific Highlights from Working Groups - #2</vt:lpstr>
      <vt:lpstr>Acute depletion of CTCF directly affects MYC regulation through loss of enhancer–promoter looping </vt:lpstr>
      <vt:lpstr>Scientific Highlights from Working Groups - #3</vt:lpstr>
      <vt:lpstr>XAF1 as a modifier of p53 function and cancer susceptibility</vt:lpstr>
      <vt:lpstr>New initiatives &amp; future plans  </vt:lpstr>
      <vt:lpstr>PowerPoint Presentation</vt:lpstr>
      <vt:lpstr>PowerPoint Presentation</vt:lpstr>
      <vt:lpstr>Scientific Highlights from Working Groups - #1</vt:lpstr>
      <vt:lpstr>Targeting REGNASE-1 programs long-lived effector T cells for cancer therapy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Melissa M</dc:creator>
  <cp:lastModifiedBy>Kriwacki, Richard</cp:lastModifiedBy>
  <cp:revision>165</cp:revision>
  <cp:lastPrinted>2018-04-04T14:23:14Z</cp:lastPrinted>
  <dcterms:modified xsi:type="dcterms:W3CDTF">2020-09-28T14:16:17Z</dcterms:modified>
</cp:coreProperties>
</file>